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embeddedFontLst>
    <p:embeddedFont>
      <p:font typeface="Libre Baskerville" panose="02000000000000000000" pitchFamily="2" charset="0"/>
      <p:regular r:id="rId22"/>
      <p:bold r:id="rId23"/>
      <p:italic r:id="rId24"/>
    </p:embeddedFont>
  </p:embeddedFontLst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AC69DF-56ED-43D3-82C3-BC2DD1826C79}" v="15" dt="2024-06-07T03:12:11.683"/>
    <p1510:client id="{B27BFA0C-23A8-47C7-B5E0-55CDF450E3A2}" v="2" dt="2024-06-06T07:31:26.1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1" y="57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ob Poulsen" userId="1f68a3ab-c1b9-4993-8be3-8130582a4f67" providerId="ADAL" clId="{04AC69DF-56ED-43D3-82C3-BC2DD1826C79}"/>
    <pc:docChg chg="custSel modSld">
      <pc:chgData name="Jakob Poulsen" userId="1f68a3ab-c1b9-4993-8be3-8130582a4f67" providerId="ADAL" clId="{04AC69DF-56ED-43D3-82C3-BC2DD1826C79}" dt="2024-06-07T03:12:22.108" v="16" actId="21"/>
      <pc:docMkLst>
        <pc:docMk/>
      </pc:docMkLst>
      <pc:sldChg chg="addSp delSp modSp mod">
        <pc:chgData name="Jakob Poulsen" userId="1f68a3ab-c1b9-4993-8be3-8130582a4f67" providerId="ADAL" clId="{04AC69DF-56ED-43D3-82C3-BC2DD1826C79}" dt="2024-06-07T03:12:22.108" v="16" actId="21"/>
        <pc:sldMkLst>
          <pc:docMk/>
          <pc:sldMk cId="3592657658" sldId="275"/>
        </pc:sldMkLst>
        <pc:spChg chg="mod">
          <ac:chgData name="Jakob Poulsen" userId="1f68a3ab-c1b9-4993-8be3-8130582a4f67" providerId="ADAL" clId="{04AC69DF-56ED-43D3-82C3-BC2DD1826C79}" dt="2024-06-07T03:11:21.523" v="0" actId="2085"/>
          <ac:spMkLst>
            <pc:docMk/>
            <pc:sldMk cId="3592657658" sldId="275"/>
            <ac:spMk id="3" creationId="{D50144F8-8C74-EF8E-FA6B-884A3AF2DF4C}"/>
          </ac:spMkLst>
        </pc:spChg>
        <pc:graphicFrameChg chg="mod">
          <ac:chgData name="Jakob Poulsen" userId="1f68a3ab-c1b9-4993-8be3-8130582a4f67" providerId="ADAL" clId="{04AC69DF-56ED-43D3-82C3-BC2DD1826C79}" dt="2024-06-07T03:12:06.391" v="14" actId="20577"/>
          <ac:graphicFrameMkLst>
            <pc:docMk/>
            <pc:sldMk cId="3592657658" sldId="275"/>
            <ac:graphicFrameMk id="2" creationId="{00000000-0000-0000-0000-000000000000}"/>
          </ac:graphicFrameMkLst>
        </pc:graphicFrameChg>
        <pc:picChg chg="add del">
          <ac:chgData name="Jakob Poulsen" userId="1f68a3ab-c1b9-4993-8be3-8130582a4f67" providerId="ADAL" clId="{04AC69DF-56ED-43D3-82C3-BC2DD1826C79}" dt="2024-06-07T03:12:22.108" v="16" actId="21"/>
          <ac:picMkLst>
            <pc:docMk/>
            <pc:sldMk cId="3592657658" sldId="275"/>
            <ac:picMk id="4" creationId="{6131F524-F722-5846-7F10-7135372737C9}"/>
          </ac:picMkLst>
        </pc:picChg>
      </pc:sldChg>
    </pc:docChg>
  </pc:docChgLst>
  <pc:docChgLst>
    <pc:chgData name="Jakob Poulsen" userId="1f68a3ab-c1b9-4993-8be3-8130582a4f67" providerId="ADAL" clId="{B27BFA0C-23A8-47C7-B5E0-55CDF450E3A2}"/>
    <pc:docChg chg="custSel addSld delSld modSld modMainMaster">
      <pc:chgData name="Jakob Poulsen" userId="1f68a3ab-c1b9-4993-8be3-8130582a4f67" providerId="ADAL" clId="{B27BFA0C-23A8-47C7-B5E0-55CDF450E3A2}" dt="2024-06-06T07:32:23.766" v="73" actId="47"/>
      <pc:docMkLst>
        <pc:docMk/>
      </pc:docMkLst>
      <pc:sldChg chg="addSp delSp modSp new del mod chgLayout">
        <pc:chgData name="Jakob Poulsen" userId="1f68a3ab-c1b9-4993-8be3-8130582a4f67" providerId="ADAL" clId="{B27BFA0C-23A8-47C7-B5E0-55CDF450E3A2}" dt="2024-06-06T07:32:23.766" v="73" actId="47"/>
        <pc:sldMkLst>
          <pc:docMk/>
          <pc:sldMk cId="476308024" sldId="256"/>
        </pc:sldMkLst>
        <pc:spChg chg="del">
          <ac:chgData name="Jakob Poulsen" userId="1f68a3ab-c1b9-4993-8be3-8130582a4f67" providerId="ADAL" clId="{B27BFA0C-23A8-47C7-B5E0-55CDF450E3A2}" dt="2024-06-06T07:30:22.100" v="1" actId="700"/>
          <ac:spMkLst>
            <pc:docMk/>
            <pc:sldMk cId="476308024" sldId="256"/>
            <ac:spMk id="2" creationId="{F5E8CBE8-0BF1-E42E-57DB-3E0CF521475A}"/>
          </ac:spMkLst>
        </pc:spChg>
        <pc:spChg chg="del">
          <ac:chgData name="Jakob Poulsen" userId="1f68a3ab-c1b9-4993-8be3-8130582a4f67" providerId="ADAL" clId="{B27BFA0C-23A8-47C7-B5E0-55CDF450E3A2}" dt="2024-06-06T07:30:22.100" v="1" actId="700"/>
          <ac:spMkLst>
            <pc:docMk/>
            <pc:sldMk cId="476308024" sldId="256"/>
            <ac:spMk id="3" creationId="{FA6C7A44-1073-F2E9-BD7F-5F5046E5832B}"/>
          </ac:spMkLst>
        </pc:spChg>
        <pc:spChg chg="add mod ord">
          <ac:chgData name="Jakob Poulsen" userId="1f68a3ab-c1b9-4993-8be3-8130582a4f67" providerId="ADAL" clId="{B27BFA0C-23A8-47C7-B5E0-55CDF450E3A2}" dt="2024-06-06T07:30:22.100" v="1" actId="700"/>
          <ac:spMkLst>
            <pc:docMk/>
            <pc:sldMk cId="476308024" sldId="256"/>
            <ac:spMk id="4" creationId="{B2E1A9C3-5843-882E-E57A-89A9BCD73C27}"/>
          </ac:spMkLst>
        </pc:spChg>
        <pc:spChg chg="add mod ord">
          <ac:chgData name="Jakob Poulsen" userId="1f68a3ab-c1b9-4993-8be3-8130582a4f67" providerId="ADAL" clId="{B27BFA0C-23A8-47C7-B5E0-55CDF450E3A2}" dt="2024-06-06T07:30:22.100" v="1" actId="700"/>
          <ac:spMkLst>
            <pc:docMk/>
            <pc:sldMk cId="476308024" sldId="256"/>
            <ac:spMk id="5" creationId="{C33E0D75-DB56-24B2-25CA-69770F105967}"/>
          </ac:spMkLst>
        </pc:spChg>
      </pc:sldChg>
      <pc:sldMasterChg chg="modSldLayout">
        <pc:chgData name="Jakob Poulsen" userId="1f68a3ab-c1b9-4993-8be3-8130582a4f67" providerId="ADAL" clId="{B27BFA0C-23A8-47C7-B5E0-55CDF450E3A2}" dt="2024-06-06T07:32:04.512" v="72" actId="478"/>
        <pc:sldMasterMkLst>
          <pc:docMk/>
          <pc:sldMasterMk cId="307823620" sldId="2147483648"/>
        </pc:sldMasterMkLst>
        <pc:sldLayoutChg chg="addSp delSp modSp mod">
          <pc:chgData name="Jakob Poulsen" userId="1f68a3ab-c1b9-4993-8be3-8130582a4f67" providerId="ADAL" clId="{B27BFA0C-23A8-47C7-B5E0-55CDF450E3A2}" dt="2024-06-06T07:32:04.512" v="72" actId="478"/>
          <pc:sldLayoutMkLst>
            <pc:docMk/>
            <pc:sldMasterMk cId="307823620" sldId="2147483648"/>
            <pc:sldLayoutMk cId="4214881138" sldId="2147483649"/>
          </pc:sldLayoutMkLst>
          <pc:spChg chg="add mod">
            <ac:chgData name="Jakob Poulsen" userId="1f68a3ab-c1b9-4993-8be3-8130582a4f67" providerId="ADAL" clId="{B27BFA0C-23A8-47C7-B5E0-55CDF450E3A2}" dt="2024-06-06T07:31:04.755" v="22" actId="207"/>
            <ac:spMkLst>
              <pc:docMk/>
              <pc:sldMasterMk cId="307823620" sldId="2147483648"/>
              <pc:sldLayoutMk cId="4214881138" sldId="2147483649"/>
              <ac:spMk id="5" creationId="{75A60F5A-7149-7B82-7694-4024D29A88DF}"/>
            </ac:spMkLst>
          </pc:spChg>
          <pc:spChg chg="add del mod">
            <ac:chgData name="Jakob Poulsen" userId="1f68a3ab-c1b9-4993-8be3-8130582a4f67" providerId="ADAL" clId="{B27BFA0C-23A8-47C7-B5E0-55CDF450E3A2}" dt="2024-06-06T07:32:04.512" v="72" actId="478"/>
            <ac:spMkLst>
              <pc:docMk/>
              <pc:sldMasterMk cId="307823620" sldId="2147483648"/>
              <pc:sldLayoutMk cId="4214881138" sldId="2147483649"/>
              <ac:spMk id="7" creationId="{2156E510-1AE9-10C3-5743-3E85E3D2F2FC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2128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b="1" dirty="0">
                <a:solidFill>
                  <a:schemeClr val="tx1"/>
                </a:solidFill>
              </a:rPr>
              <a:t>Churn increases dramatically by customers’ </a:t>
            </a:r>
            <a:r>
              <a:rPr lang="en-US" b="1" baseline="0" dirty="0">
                <a:solidFill>
                  <a:schemeClr val="tx1"/>
                </a:solidFill>
              </a:rPr>
              <a:t>40s</a:t>
            </a:r>
            <a:endParaRPr lang="en-US" b="1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en-US" sz="1800" dirty="0"/>
              <a:t>Percentage of customers who churn across age groups</a:t>
            </a:r>
            <a:endParaRPr lang="en-AU" sz="1800" dirty="0"/>
          </a:p>
        </c:rich>
      </c:tx>
      <c:layout>
        <c:manualLayout>
          <c:xMode val="edge"/>
          <c:yMode val="edge"/>
          <c:x val="1.221157883012175E-2"/>
          <c:y val="2.8760212500295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2128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547576558953766"/>
          <c:y val="0.22289164687729354"/>
          <c:w val="0.86255470622311792"/>
          <c:h val="0.640488903025380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mean_target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18 to 27</c:v>
                </c:pt>
                <c:pt idx="1">
                  <c:v>28 to 31</c:v>
                </c:pt>
                <c:pt idx="2">
                  <c:v>32 to 33</c:v>
                </c:pt>
                <c:pt idx="3">
                  <c:v>34 to 35</c:v>
                </c:pt>
                <c:pt idx="4">
                  <c:v>36 to 37</c:v>
                </c:pt>
                <c:pt idx="5">
                  <c:v>38 to 40</c:v>
                </c:pt>
                <c:pt idx="6">
                  <c:v>41 to 42</c:v>
                </c:pt>
                <c:pt idx="7">
                  <c:v>43 to 46</c:v>
                </c:pt>
                <c:pt idx="8">
                  <c:v>47 to 53</c:v>
                </c:pt>
                <c:pt idx="9">
                  <c:v>54 to 92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7.1568627450980388E-2</c:v>
                </c:pt>
                <c:pt idx="1">
                  <c:v>7.9881656804733733E-2</c:v>
                </c:pt>
                <c:pt idx="2">
                  <c:v>8.8372093023255813E-2</c:v>
                </c:pt>
                <c:pt idx="3">
                  <c:v>9.7719869706840393E-2</c:v>
                </c:pt>
                <c:pt idx="4">
                  <c:v>0.1231263383297645</c:v>
                </c:pt>
                <c:pt idx="5">
                  <c:v>0.16891891891891889</c:v>
                </c:pt>
                <c:pt idx="6">
                  <c:v>0.2125181950509461</c:v>
                </c:pt>
                <c:pt idx="7">
                  <c:v>0.33597621407333988</c:v>
                </c:pt>
                <c:pt idx="8">
                  <c:v>0.51468988030467899</c:v>
                </c:pt>
                <c:pt idx="9">
                  <c:v>0.40683229813664601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6A-453B-84F5-20C174281E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80"/>
        <c:overlap val="25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400" cap="none" dirty="0"/>
                  <a:t>Age groups</a:t>
                </a:r>
              </a:p>
            </c:rich>
          </c:tx>
          <c:layout>
            <c:manualLayout>
              <c:xMode val="edge"/>
              <c:yMode val="edge"/>
              <c:x val="0.47257559179932385"/>
              <c:y val="0.9303218488061012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ax val="0.60000000000000009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16200000" spcFirstLastPara="1" vertOverflow="ellipsis" wrap="square" anchor="ctr" anchorCtr="1"/>
              <a:lstStyle/>
              <a:p>
                <a:pPr>
                  <a:defRPr sz="14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400" cap="none" dirty="0"/>
                  <a:t>% of customers that </a:t>
                </a:r>
                <a:r>
                  <a:rPr lang="en-AU" sz="1400" cap="none" baseline="0" dirty="0"/>
                  <a:t>churned</a:t>
                </a:r>
                <a:endParaRPr lang="en-AU" sz="1400" cap="none" dirty="0"/>
              </a:p>
            </c:rich>
          </c:tx>
          <c:layout>
            <c:manualLayout>
              <c:xMode val="edge"/>
              <c:yMode val="edge"/>
              <c:x val="1.9586507072905331E-2"/>
              <c:y val="0.283993408002832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16200000" spcFirstLastPara="1" vertOverflow="ellipsis" wrap="square" anchor="ctr" anchorCtr="1"/>
            <a:lstStyle/>
            <a:p>
              <a:pPr>
                <a:defRPr sz="14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451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Tenure - % where true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mean_target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0 to 1 (1448)</c:v>
                </c:pt>
                <c:pt idx="1">
                  <c:v>2 to 2 (1048)</c:v>
                </c:pt>
                <c:pt idx="2">
                  <c:v>3 to 3 (1009)</c:v>
                </c:pt>
                <c:pt idx="3">
                  <c:v>4 to 4 (989)</c:v>
                </c:pt>
                <c:pt idx="4">
                  <c:v>5 to 5 (1012)</c:v>
                </c:pt>
                <c:pt idx="5">
                  <c:v>6 to 6 (967)</c:v>
                </c:pt>
                <c:pt idx="6">
                  <c:v>7 to 7 (1028)</c:v>
                </c:pt>
                <c:pt idx="7">
                  <c:v>8 to 8 (1025)</c:v>
                </c:pt>
                <c:pt idx="8">
                  <c:v>9 to 9 (984)</c:v>
                </c:pt>
                <c:pt idx="9">
                  <c:v>10 to 10 (490)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0.22582869999999999</c:v>
                </c:pt>
                <c:pt idx="1">
                  <c:v>0.19179389999999999</c:v>
                </c:pt>
                <c:pt idx="2">
                  <c:v>0.21110010000000001</c:v>
                </c:pt>
                <c:pt idx="3">
                  <c:v>0.20525779999999999</c:v>
                </c:pt>
                <c:pt idx="4">
                  <c:v>0.2065217</c:v>
                </c:pt>
                <c:pt idx="5">
                  <c:v>0.2026887</c:v>
                </c:pt>
                <c:pt idx="6">
                  <c:v>0.172179</c:v>
                </c:pt>
                <c:pt idx="7">
                  <c:v>0.19219510000000001</c:v>
                </c:pt>
                <c:pt idx="8">
                  <c:v>0.2174797</c:v>
                </c:pt>
                <c:pt idx="9">
                  <c:v>0.20612240000000001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1D-4AD5-9431-6312169C2F4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Range and # of obs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%</a:t>
                </a:r>
              </a:p>
            </c:rich>
          </c:tx>
          <c:overlay val="0"/>
        </c:title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Point.earned - % where true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mean_target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119 to 295 (1011)</c:v>
                </c:pt>
                <c:pt idx="1">
                  <c:v>296 to 370 (995)</c:v>
                </c:pt>
                <c:pt idx="2">
                  <c:v>371 to 452 (1002)</c:v>
                </c:pt>
                <c:pt idx="3">
                  <c:v>453 to 529 (1004)</c:v>
                </c:pt>
                <c:pt idx="4">
                  <c:v>530 to 605 (999)</c:v>
                </c:pt>
                <c:pt idx="5">
                  <c:v>606 to 682 (998)</c:v>
                </c:pt>
                <c:pt idx="6">
                  <c:v>683 to 762 (992)</c:v>
                </c:pt>
                <c:pt idx="7">
                  <c:v>763 to 840 (1000)</c:v>
                </c:pt>
                <c:pt idx="8">
                  <c:v>841 to 921 (1004)</c:v>
                </c:pt>
                <c:pt idx="9">
                  <c:v>922 to 1000 (995)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0.21562809999999999</c:v>
                </c:pt>
                <c:pt idx="1">
                  <c:v>0.20904519999999999</c:v>
                </c:pt>
                <c:pt idx="2">
                  <c:v>0.20459079999999999</c:v>
                </c:pt>
                <c:pt idx="3">
                  <c:v>0.1762948</c:v>
                </c:pt>
                <c:pt idx="4">
                  <c:v>0.20020019999999999</c:v>
                </c:pt>
                <c:pt idx="5">
                  <c:v>0.21442890000000001</c:v>
                </c:pt>
                <c:pt idx="6">
                  <c:v>0.22278229999999999</c:v>
                </c:pt>
                <c:pt idx="7">
                  <c:v>0.218</c:v>
                </c:pt>
                <c:pt idx="8">
                  <c:v>0.18326690000000001</c:v>
                </c:pt>
                <c:pt idx="9">
                  <c:v>0.1939698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8D-4C01-A8DA-3C7BA07CF46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Range and # of obs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%</a:t>
                </a:r>
              </a:p>
            </c:rich>
          </c:tx>
          <c:overlay val="0"/>
        </c:title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Customerid - % where true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mean_target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15565701 to 15591150 (1000)</c:v>
                </c:pt>
                <c:pt idx="1">
                  <c:v>15591169 to 15616367 (1000)</c:v>
                </c:pt>
                <c:pt idx="2">
                  <c:v>15616380 to 15641359 (1000)</c:v>
                </c:pt>
                <c:pt idx="3">
                  <c:v>15641366 to 15665784 (1000)</c:v>
                </c:pt>
                <c:pt idx="4">
                  <c:v>15665790 to 15690733 (1000)</c:v>
                </c:pt>
                <c:pt idx="5">
                  <c:v>15690743 to 15715673 (1000)</c:v>
                </c:pt>
                <c:pt idx="6">
                  <c:v>15715707 to 15740458 (1000)</c:v>
                </c:pt>
                <c:pt idx="7">
                  <c:v>15740470 to 15765812 (1000)</c:v>
                </c:pt>
                <c:pt idx="8">
                  <c:v>15765846 to 15790829 (1000)</c:v>
                </c:pt>
                <c:pt idx="9">
                  <c:v>15790846 to 15815690 (1000)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0.214</c:v>
                </c:pt>
                <c:pt idx="1">
                  <c:v>0.218</c:v>
                </c:pt>
                <c:pt idx="2">
                  <c:v>0.18099999999999999</c:v>
                </c:pt>
                <c:pt idx="3">
                  <c:v>0.22600000000000001</c:v>
                </c:pt>
                <c:pt idx="4">
                  <c:v>0.19900000000000001</c:v>
                </c:pt>
                <c:pt idx="5">
                  <c:v>0.192</c:v>
                </c:pt>
                <c:pt idx="6">
                  <c:v>0.20599999999999999</c:v>
                </c:pt>
                <c:pt idx="7">
                  <c:v>0.184</c:v>
                </c:pt>
                <c:pt idx="8">
                  <c:v>0.20699999999999999</c:v>
                </c:pt>
                <c:pt idx="9">
                  <c:v>0.21099999999999999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45-4AE9-AEFC-57A18F19F1A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Range and # of obs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%</a:t>
                </a:r>
              </a:p>
            </c:rich>
          </c:tx>
          <c:overlay val="0"/>
        </c:title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Rownumber - % where true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mean_target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1 to 1000 (1000)</c:v>
                </c:pt>
                <c:pt idx="1">
                  <c:v>1001 to 2000 (1000)</c:v>
                </c:pt>
                <c:pt idx="2">
                  <c:v>2001 to 3000 (1000)</c:v>
                </c:pt>
                <c:pt idx="3">
                  <c:v>3001 to 4000 (1000)</c:v>
                </c:pt>
                <c:pt idx="4">
                  <c:v>4001 to 5000 (1000)</c:v>
                </c:pt>
                <c:pt idx="5">
                  <c:v>5001 to 6000 (1000)</c:v>
                </c:pt>
                <c:pt idx="6">
                  <c:v>6001 to 7000 (1000)</c:v>
                </c:pt>
                <c:pt idx="7">
                  <c:v>7001 to 8000 (1000)</c:v>
                </c:pt>
                <c:pt idx="8">
                  <c:v>8001 to 9000 (1000)</c:v>
                </c:pt>
                <c:pt idx="9">
                  <c:v>9001 to 10000 (1000)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0.20399999999999999</c:v>
                </c:pt>
                <c:pt idx="1">
                  <c:v>0.21199999999999999</c:v>
                </c:pt>
                <c:pt idx="2">
                  <c:v>0.216</c:v>
                </c:pt>
                <c:pt idx="3">
                  <c:v>0.214</c:v>
                </c:pt>
                <c:pt idx="4">
                  <c:v>0.2</c:v>
                </c:pt>
                <c:pt idx="5">
                  <c:v>0.20300000000000001</c:v>
                </c:pt>
                <c:pt idx="6">
                  <c:v>0.19400000000000001</c:v>
                </c:pt>
                <c:pt idx="7">
                  <c:v>0.20399999999999999</c:v>
                </c:pt>
                <c:pt idx="8">
                  <c:v>0.21099999999999999</c:v>
                </c:pt>
                <c:pt idx="9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80-4995-9E33-709470A8BD8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Range and # of obs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%</a:t>
                </a:r>
              </a:p>
            </c:rich>
          </c:tx>
          <c:overlay val="0"/>
        </c:title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Card.type - % where true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mean_target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DIAMOND (2507)</c:v>
                </c:pt>
                <c:pt idx="1">
                  <c:v>GOLD (2502)</c:v>
                </c:pt>
                <c:pt idx="2">
                  <c:v>PLATINUM (2495)</c:v>
                </c:pt>
                <c:pt idx="3">
                  <c:v>SILVER (2496)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0.21779019999999999</c:v>
                </c:pt>
                <c:pt idx="1">
                  <c:v>0.19264590000000001</c:v>
                </c:pt>
                <c:pt idx="2">
                  <c:v>0.20360719999999999</c:v>
                </c:pt>
                <c:pt idx="3">
                  <c:v>0.20112179999999999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06-4E5C-B803-C407D61B68F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Range and # of obs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%</a:t>
                </a:r>
              </a:p>
            </c:rich>
          </c:tx>
          <c:overlay val="0"/>
        </c:title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Estimatedsalary - % where true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mean_target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11.58 to 20243.97 (1000)</c:v>
                </c:pt>
                <c:pt idx="1">
                  <c:v>20276.87 to 41042.4 (1000)</c:v>
                </c:pt>
                <c:pt idx="2">
                  <c:v>41052.82 to 60728.89 (1000)</c:v>
                </c:pt>
                <c:pt idx="3">
                  <c:v>60739.16 to 80234.14 (1000)</c:v>
                </c:pt>
                <c:pt idx="4">
                  <c:v>80241.14 to 100187.43 (1000)</c:v>
                </c:pt>
                <c:pt idx="5">
                  <c:v>100200.4 to 119708.21 (1000)</c:v>
                </c:pt>
                <c:pt idx="6">
                  <c:v>119712.78 to 139431 (1000)</c:v>
                </c:pt>
                <c:pt idx="7">
                  <c:v>139435.12 to 159835.78 (1000)</c:v>
                </c:pt>
                <c:pt idx="8">
                  <c:v>159840.51 to 179673.11 (1000)</c:v>
                </c:pt>
                <c:pt idx="9">
                  <c:v>179689.05 to 199992.48 (1000)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0.2</c:v>
                </c:pt>
                <c:pt idx="1">
                  <c:v>0.19900000000000001</c:v>
                </c:pt>
                <c:pt idx="2">
                  <c:v>0.19700000000000001</c:v>
                </c:pt>
                <c:pt idx="3">
                  <c:v>0.20200000000000001</c:v>
                </c:pt>
                <c:pt idx="4">
                  <c:v>0.19700000000000001</c:v>
                </c:pt>
                <c:pt idx="5">
                  <c:v>0.20699999999999999</c:v>
                </c:pt>
                <c:pt idx="6">
                  <c:v>0.193</c:v>
                </c:pt>
                <c:pt idx="7">
                  <c:v>0.21099999999999999</c:v>
                </c:pt>
                <c:pt idx="8">
                  <c:v>0.219</c:v>
                </c:pt>
                <c:pt idx="9">
                  <c:v>0.21299999999999999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2A-4653-8F45-B087CF2044E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Range and # of obs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%</a:t>
                </a:r>
              </a:p>
            </c:rich>
          </c:tx>
          <c:overlay val="0"/>
        </c:title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Satisfaction.score - % where true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mean_target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1 to 2 (3946)</c:v>
                </c:pt>
                <c:pt idx="1">
                  <c:v>3 to 3 (2042)</c:v>
                </c:pt>
                <c:pt idx="2">
                  <c:v>4 to 4 (2008)</c:v>
                </c:pt>
                <c:pt idx="3">
                  <c:v>5 to 5 (2004)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0.20932590000000001</c:v>
                </c:pt>
                <c:pt idx="1">
                  <c:v>0.1963761</c:v>
                </c:pt>
                <c:pt idx="2">
                  <c:v>0.20617530000000001</c:v>
                </c:pt>
                <c:pt idx="3">
                  <c:v>0.1981038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97-4461-8DCA-D70948318F5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Range and # of obs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%</a:t>
                </a:r>
              </a:p>
            </c:rich>
          </c:tx>
          <c:overlay val="0"/>
        </c:title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Hascrcard - % where true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mean_target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  <c:pt idx="0">
                  <c:v>0 to 1 (10000)</c:v>
                </c:pt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0.20380000000000001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A8-4114-8D2D-75D35D6E315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Range and # of obs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%</a:t>
                </a:r>
              </a:p>
            </c:rich>
          </c:tx>
          <c:overlay val="0"/>
        </c:title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Exited - % where true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mean_target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0 to 0 (7962)</c:v>
                </c:pt>
                <c:pt idx="1">
                  <c:v>1 to 1 (2038)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3F-48D2-B898-099D78840D4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Range and # of obs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%</a:t>
                </a:r>
              </a:p>
            </c:rich>
          </c:tx>
          <c:overlay val="0"/>
        </c:title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Complain - % where true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mean_target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0 to 0 (7956)</c:v>
                </c:pt>
                <c:pt idx="1">
                  <c:v>1 to 1 (2044)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5.0276520000000003E-4</c:v>
                </c:pt>
                <c:pt idx="1">
                  <c:v>0.99510763209999997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60-4053-8517-C7DFDA4945A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Range and # of obs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%</a:t>
                </a:r>
              </a:p>
            </c:rich>
          </c:tx>
          <c:overlay val="0"/>
        </c:title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AU"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Age - % where true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mean_target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18 to 27 (1020)</c:v>
                </c:pt>
                <c:pt idx="1">
                  <c:v>28 to 31 (1352)</c:v>
                </c:pt>
                <c:pt idx="2">
                  <c:v>32 to 33 (860)</c:v>
                </c:pt>
                <c:pt idx="3">
                  <c:v>34 to 35 (921)</c:v>
                </c:pt>
                <c:pt idx="4">
                  <c:v>36 to 37 (934)</c:v>
                </c:pt>
                <c:pt idx="5">
                  <c:v>38 to 40 (1332)</c:v>
                </c:pt>
                <c:pt idx="6">
                  <c:v>41 to 42 (687)</c:v>
                </c:pt>
                <c:pt idx="7">
                  <c:v>43 to 46 (1009)</c:v>
                </c:pt>
                <c:pt idx="8">
                  <c:v>47 to 53 (919)</c:v>
                </c:pt>
                <c:pt idx="9">
                  <c:v>54 to 92 (966)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7.1568629999999994E-2</c:v>
                </c:pt>
                <c:pt idx="1">
                  <c:v>7.9881659999999993E-2</c:v>
                </c:pt>
                <c:pt idx="2">
                  <c:v>8.837209E-2</c:v>
                </c:pt>
                <c:pt idx="3">
                  <c:v>9.771987E-2</c:v>
                </c:pt>
                <c:pt idx="4">
                  <c:v>0.12312634</c:v>
                </c:pt>
                <c:pt idx="5">
                  <c:v>0.16891892</c:v>
                </c:pt>
                <c:pt idx="6">
                  <c:v>0.21251819999999999</c:v>
                </c:pt>
                <c:pt idx="7">
                  <c:v>0.33597621</c:v>
                </c:pt>
                <c:pt idx="8">
                  <c:v>0.51468988000000004</c:v>
                </c:pt>
                <c:pt idx="9">
                  <c:v>0.40683229999999998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6A-453B-84F5-20C174281EA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lang="en-AU"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Range and # of obs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lang="en-AU"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%</a:t>
                </a:r>
              </a:p>
            </c:rich>
          </c:tx>
          <c:overlay val="0"/>
        </c:title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Numofproducts - % where true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mean_target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1 to 1 (5084)</c:v>
                </c:pt>
                <c:pt idx="1">
                  <c:v>2 to 2 (4590)</c:v>
                </c:pt>
                <c:pt idx="2">
                  <c:v>3 to 4 (326)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0.27714398000000001</c:v>
                </c:pt>
                <c:pt idx="1">
                  <c:v>7.6034859999999996E-2</c:v>
                </c:pt>
                <c:pt idx="2">
                  <c:v>0.85889570999999998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9D-46DF-A0E1-71FA46B0652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Range and # of obs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%</a:t>
                </a:r>
              </a:p>
            </c:rich>
          </c:tx>
          <c:overlay val="0"/>
        </c:title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Geography - % where true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mean_target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France (5014)</c:v>
                </c:pt>
                <c:pt idx="1">
                  <c:v>Germany (2509)</c:v>
                </c:pt>
                <c:pt idx="2">
                  <c:v>Spain (2477)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0.1617471</c:v>
                </c:pt>
                <c:pt idx="1">
                  <c:v>0.324432</c:v>
                </c:pt>
                <c:pt idx="2">
                  <c:v>0.16673399999999999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8B-4D11-8239-DFF69B3DB90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Range and # of obs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%</a:t>
                </a:r>
              </a:p>
            </c:rich>
          </c:tx>
          <c:overlay val="0"/>
        </c:title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Isactivemember - % where true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mean_target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</c:f>
              <c:strCache>
                <c:ptCount val="1"/>
                <c:pt idx="0">
                  <c:v>0 to 1 (10000)</c:v>
                </c:pt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0.20380000000000001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2E-4A02-B9CA-0FEBC3A1A90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Range and # of obs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%</a:t>
                </a:r>
              </a:p>
            </c:rich>
          </c:tx>
          <c:overlay val="0"/>
        </c:title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Balance - % where true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mean_target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0 to 0 (3617)</c:v>
                </c:pt>
                <c:pt idx="1">
                  <c:v>3768.69 to 73070.18 (383)</c:v>
                </c:pt>
                <c:pt idx="2">
                  <c:v>73088.06 to 97188.62 (1000)</c:v>
                </c:pt>
                <c:pt idx="3">
                  <c:v>97208.46 to 110132.55 (1000)</c:v>
                </c:pt>
                <c:pt idx="4">
                  <c:v>110148.49 to 122029.15 (1000)</c:v>
                </c:pt>
                <c:pt idx="5">
                  <c:v>122031.55 to 133707.09 (1000)</c:v>
                </c:pt>
                <c:pt idx="6">
                  <c:v>133723.43 to 149238.97 (1000)</c:v>
                </c:pt>
                <c:pt idx="7">
                  <c:v>149297.19 to 250898.09 (1000)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0.1382361</c:v>
                </c:pt>
                <c:pt idx="1">
                  <c:v>0.2349869</c:v>
                </c:pt>
                <c:pt idx="2">
                  <c:v>0.19900000000000001</c:v>
                </c:pt>
                <c:pt idx="3">
                  <c:v>0.248</c:v>
                </c:pt>
                <c:pt idx="4">
                  <c:v>0.28399999999999997</c:v>
                </c:pt>
                <c:pt idx="5">
                  <c:v>0.255</c:v>
                </c:pt>
                <c:pt idx="6">
                  <c:v>0.23400000000000001</c:v>
                </c:pt>
                <c:pt idx="7">
                  <c:v>0.22800000000000001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53-4626-9A46-0B1A2AD05C4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Range and # of obs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%</a:t>
                </a:r>
              </a:p>
            </c:rich>
          </c:tx>
          <c:overlay val="0"/>
        </c:title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Gender - % where true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mean_target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Female (4543)</c:v>
                </c:pt>
                <c:pt idx="1">
                  <c:v>Male (5457)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0.25071539999999998</c:v>
                </c:pt>
                <c:pt idx="1">
                  <c:v>0.16474249999999999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05-4D75-A3A3-71E15A8ED99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Range and # of obs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%</a:t>
                </a:r>
              </a:p>
            </c:rich>
          </c:tx>
          <c:overlay val="0"/>
        </c:title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sz="1500" b="1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Creditscore - % where true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mean_target</c:v>
                </c:pt>
              </c:strCache>
            </c:strRef>
          </c:tx>
          <c:spPr>
            <a:solidFill>
              <a:srgbClr val="4477AA">
                <a:alpha val="100000"/>
              </a:srgbClr>
            </a:solidFill>
            <a:ln w="25400">
              <a:solidFill>
                <a:srgbClr val="4477AA">
                  <a:alpha val="100000"/>
                </a:srgbClr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cap="none">
                    <a:solidFill>
                      <a:srgbClr val="000000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350 to 521 (1002)</c:v>
                </c:pt>
                <c:pt idx="1">
                  <c:v>522 to 566 (1008)</c:v>
                </c:pt>
                <c:pt idx="2">
                  <c:v>567 to 598 (990)</c:v>
                </c:pt>
                <c:pt idx="3">
                  <c:v>599 to 627 (1030)</c:v>
                </c:pt>
                <c:pt idx="4">
                  <c:v>628 to 652 (1005)</c:v>
                </c:pt>
                <c:pt idx="5">
                  <c:v>653 to 678 (1005)</c:v>
                </c:pt>
                <c:pt idx="6">
                  <c:v>679 to 704 (978)</c:v>
                </c:pt>
                <c:pt idx="7">
                  <c:v>705 to 735 (1003)</c:v>
                </c:pt>
                <c:pt idx="8">
                  <c:v>736 to 778 (998)</c:v>
                </c:pt>
                <c:pt idx="9">
                  <c:v>779 to 850 (981)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0.2235529</c:v>
                </c:pt>
                <c:pt idx="1">
                  <c:v>0.22619049999999999</c:v>
                </c:pt>
                <c:pt idx="2">
                  <c:v>0.2</c:v>
                </c:pt>
                <c:pt idx="3">
                  <c:v>0.2165049</c:v>
                </c:pt>
                <c:pt idx="4">
                  <c:v>0.20796020000000001</c:v>
                </c:pt>
                <c:pt idx="5">
                  <c:v>0.18507460000000001</c:v>
                </c:pt>
                <c:pt idx="6">
                  <c:v>0.17484659999999999</c:v>
                </c:pt>
                <c:pt idx="7">
                  <c:v>0.1914257</c:v>
                </c:pt>
                <c:pt idx="8">
                  <c:v>0.21142279999999999</c:v>
                </c:pt>
                <c:pt idx="9">
                  <c:v>0.1997961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6E-459A-9AED-F3F20AD6DE8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eparator>, </c:separator>
        </c:dLbls>
        <c:gapWidth val="150"/>
        <c:axId val="64451712"/>
        <c:axId val="64453248"/>
      </c:barChart>
      <c:catAx>
        <c:axId val="64451712"/>
        <c:scaling>
          <c:orientation val="minMax"/>
        </c:scaling>
        <c:delete val="0"/>
        <c:axPos val="b"/>
        <c:title>
          <c:tx>
            <c:rich>
              <a:bodyPr rot="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Range and # of obs</a:t>
                </a:r>
              </a:p>
            </c:rich>
          </c:tx>
          <c:overlay val="0"/>
        </c:title>
        <c:numFmt formatCode="General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3248"/>
        <c:crosses val="autoZero"/>
        <c:auto val="1"/>
        <c:lblAlgn val="ctr"/>
        <c:lblOffset val="100"/>
        <c:noMultiLvlLbl val="1"/>
      </c:catAx>
      <c:valAx>
        <c:axId val="64453248"/>
        <c:scaling>
          <c:orientation val="minMax"/>
          <c:max val="1.1000000000000001"/>
          <c:min val="0"/>
        </c:scaling>
        <c:delete val="0"/>
        <c:axPos val="l"/>
        <c:title>
          <c:tx>
            <c:rich>
              <a:bodyPr rot="16200000" vert="horz" anchor="ctr"/>
              <a:lstStyle/>
              <a:p>
                <a:pPr>
                  <a:defRPr/>
                </a:pPr>
                <a:r>
                  <a:rPr sz="1200" b="1" i="0" u="none" cap="none">
                    <a:solidFill>
                      <a:srgbClr val="BEBEBE">
                        <a:alpha val="100000"/>
                      </a:srgbClr>
                    </a:solidFill>
                    <a:latin typeface="Aptos"/>
                    <a:cs typeface="Aptos"/>
                    <a:sym typeface="Aptos"/>
                  </a:rPr>
                  <a:t>%</a:t>
                </a:r>
              </a:p>
            </c:rich>
          </c:tx>
          <c:overlay val="0"/>
        </c:title>
        <c:numFmt formatCode="0%" sourceLinked="0"/>
        <c:majorTickMark val="cross"/>
        <c:minorTickMark val="none"/>
        <c:tickLblPos val="nextTo"/>
        <c:spPr>
          <a:ln w="12700" algn="ctr">
            <a:solidFill>
              <a:srgbClr val="999999">
                <a:alpha val="60000"/>
              </a:srgb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defRPr>
            </a:pPr>
            <a:endParaRPr lang="en-US"/>
          </a:p>
        </c:txPr>
        <c:crossAx val="64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8534400" cy="147002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00451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A60F5A-7149-7B82-7694-4024D29A88DF}"/>
              </a:ext>
            </a:extLst>
          </p:cNvPr>
          <p:cNvSpPr txBox="1"/>
          <p:nvPr userDrawn="1"/>
        </p:nvSpPr>
        <p:spPr>
          <a:xfrm>
            <a:off x="191344" y="223937"/>
            <a:ext cx="15937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>
                <a:solidFill>
                  <a:schemeClr val="bg1">
                    <a:lumMod val="50000"/>
                  </a:schemeClr>
                </a:solidFill>
                <a:latin typeface="Libre Baskerville" panose="02000000000000000000" pitchFamily="2" charset="0"/>
              </a:rPr>
              <a:t>Meet Insightful</a:t>
            </a:r>
          </a:p>
        </p:txBody>
      </p:sp>
    </p:spTree>
    <p:extLst>
      <p:ext uri="{BB962C8B-B14F-4D97-AF65-F5344CB8AC3E}">
        <p14:creationId xmlns:p14="http://schemas.microsoft.com/office/powerpoint/2010/main" val="421488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7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352" y="274638"/>
            <a:ext cx="11671300" cy="85010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352" y="1268760"/>
            <a:ext cx="56261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2024" y="1268760"/>
            <a:ext cx="56261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392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807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9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3352" y="274638"/>
            <a:ext cx="11671300" cy="8501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3352" y="1268760"/>
            <a:ext cx="11671300" cy="48574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3352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ptos" panose="020B0004020202020204" pitchFamily="34" charset="0"/>
              </a:defRPr>
            </a:lvl1pPr>
          </a:lstStyle>
          <a:p>
            <a:fld id="{E6744CE3-0875-4B69-89C0-6F72D8139561}" type="datetimeFigureOut">
              <a:rPr lang="en-GB" smtClean="0"/>
              <a:pPr/>
              <a:t>07/06/2024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89852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Aptos" panose="020B0004020202020204" pitchFamily="34" charset="0"/>
              </a:defRPr>
            </a:lvl1pPr>
          </a:lstStyle>
          <a:p>
            <a:fld id="{8DADB20D-508E-4C6D-A9E4-257D5607B0F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2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2800" kern="1200">
          <a:solidFill>
            <a:schemeClr val="tx1"/>
          </a:solidFill>
          <a:latin typeface="Libre Baskerville" panose="02000000000000000000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034788"/>
              </p:ext>
            </p:extLst>
          </p:nvPr>
        </p:nvGraphicFramePr>
        <p:xfrm>
          <a:off x="2135560" y="1000298"/>
          <a:ext cx="8064896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50144F8-8C74-EF8E-FA6B-884A3AF2DF4C}"/>
              </a:ext>
            </a:extLst>
          </p:cNvPr>
          <p:cNvSpPr/>
          <p:nvPr/>
        </p:nvSpPr>
        <p:spPr>
          <a:xfrm>
            <a:off x="1703512" y="620688"/>
            <a:ext cx="8928992" cy="5616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2657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Weak predictive power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Not useful for prediction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Not useful for prediction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Not useful for prediction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Not useful for prediction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Not useful for prediction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Not useful for prediction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Not useful for prediction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Not useful for prediction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Not useful for prediction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8534400" cy="1470025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800" b="0" i="0" u="none" cap="none">
                <a:solidFill>
                  <a:srgbClr val="000000">
                    <a:alpha val="100000"/>
                  </a:srgbClr>
                </a:solidFill>
                <a:latin typeface="Libre Baskerville"/>
                <a:cs typeface="Libre Baskerville"/>
                <a:sym typeface="Libre Baskerville"/>
              </a:rPr>
              <a:t>Analysis of exited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00451"/>
            <a:ext cx="8534400" cy="17526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800" b="0" i="0" u="none" cap="none">
                <a:solidFill>
                  <a:srgbClr val="000000">
                    <a:alpha val="100000"/>
                  </a:srgbClr>
                </a:solidFill>
                <a:latin typeface="Aptos"/>
                <a:cs typeface="Aptos"/>
                <a:sym typeface="Aptos"/>
              </a:rPr>
              <a:t>An automated analysis of a true/false outcome.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Likely the target itself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352" y="274638"/>
            <a:ext cx="11671300" cy="850106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800" b="0" i="0" u="none" cap="none">
                <a:solidFill>
                  <a:srgbClr val="000000">
                    <a:alpha val="100000"/>
                  </a:srgbClr>
                </a:solidFill>
                <a:latin typeface="Libre Baskerville"/>
                <a:cs typeface="Libre Baskerville"/>
                <a:sym typeface="Libre Baskerville"/>
              </a:rPr>
              <a:t>Summary of exited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table">
            <a:tbl>
              <a:tblPr/>
              <a:tblGrid>
                <a:gridCol w="66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2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0173">
                <a:tc>
                  <a:txBody>
                    <a:bodyPr/>
                    <a:lstStyle/>
                    <a:p>
                      <a:pPr marL="63500" marR="6350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Target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19050" cap="flat" cmpd="sng" algn="ctr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Count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19050" cap="flat" cmpd="sng" algn="ctr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Percent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19050" cap="flat" cmpd="sng" algn="ctr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T>
                    <a:lnB w="19050" cap="flat" cmpd="sng" algn="ctr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964">
                <a:tc>
                  <a:txBody>
                    <a:bodyPr/>
                    <a:lstStyle/>
                    <a:p>
                      <a:pPr marL="63500" marR="6350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0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7,962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80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964">
                <a:tc>
                  <a:txBody>
                    <a:bodyPr/>
                    <a:lstStyle/>
                    <a:p>
                      <a:pPr marL="63500" marR="6350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19050" cap="flat" cmpd="sng" algn="ctr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2,038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19050" cap="flat" cmpd="sng" algn="ctr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20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19050" cap="flat" cmpd="sng" algn="ctr">
                      <a:solidFill>
                        <a:srgbClr val="666666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Suspiciously strong (check for data leakage or overfitting)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Suspiciously strong (check for data leakage or overfitting)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Medium predictive power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Medium predictive power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Medium predictive power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1"/>
          </p:cNvGraphicFramePr>
          <p:nvPr/>
        </p:nvGraphicFramePr>
        <p:xfrm>
          <a:off x="263352" y="1268760"/>
          <a:ext cx="11671300" cy="48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457200"/>
            <a:ext cx="5486400" cy="9144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1000" b="0" i="0" u="none" cap="none">
                <a:solidFill>
                  <a:srgbClr val="BEBEBE">
                    <a:alpha val="100000"/>
                  </a:srgbClr>
                </a:solidFill>
                <a:latin typeface="Aptos"/>
                <a:cs typeface="Aptos"/>
                <a:sym typeface="Aptos"/>
              </a:rPr>
              <a:t>Weak predictive power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UNIQUEIDENTIFIER" val="Empty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ptos fonts">
      <a:majorFont>
        <a:latin typeface="Aptos Display"/>
        <a:ea typeface=""/>
        <a:cs typeface=""/>
      </a:majorFont>
      <a:minorFont>
        <a:latin typeface="Apto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315</Words>
  <Application>Microsoft Office PowerPoint</Application>
  <PresentationFormat>Widescreen</PresentationFormat>
  <Paragraphs>84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Libre Baskerville</vt:lpstr>
      <vt:lpstr>Arial</vt:lpstr>
      <vt:lpstr>Aptos</vt:lpstr>
      <vt:lpstr>Office Theme</vt:lpstr>
      <vt:lpstr>PowerPoint Presentation</vt:lpstr>
      <vt:lpstr>Analysis of exited</vt:lpstr>
      <vt:lpstr>Summary of exited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Autogenerated insights</dc:title>
  <dc:subject/>
  <dc:creator/>
  <cp:keywords/>
  <dc:description/>
  <cp:lastModifiedBy>Jakob Poulsen</cp:lastModifiedBy>
  <cp:revision>13</cp:revision>
  <dcterms:created xsi:type="dcterms:W3CDTF">2017-02-13T16:18:36Z</dcterms:created>
  <dcterms:modified xsi:type="dcterms:W3CDTF">2024-06-07T03:12:22Z</dcterms:modified>
  <cp:category/>
</cp:coreProperties>
</file>