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9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12192000" cy="6858000"/>
  <p:notesSz cx="6858000" cy="9144000"/>
  <p:embeddedFontLst>
    <p:embeddedFont>
      <p:font typeface="Libre Baskerville" panose="02000000000000000000" pitchFamily="2" charset="0"/>
      <p:regular r:id="rId37"/>
      <p:bold r:id="rId38"/>
      <p:italic r:id="rId39"/>
    </p:embeddedFont>
  </p:embeddedFontLst>
  <p:custDataLst>
    <p:tags r:id="rId4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6715"/>
    <a:srgbClr val="EE1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9853B1-BF71-4147-B972-C5ECE8F03152}" v="10" dt="2024-06-07T04:16:03.059"/>
    <p1510:client id="{B27BFA0C-23A8-47C7-B5E0-55CDF450E3A2}" v="2" dt="2024-06-06T07:31:26.1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1" y="57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3.fntdata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1.fntdata"/><Relationship Id="rId40" Type="http://schemas.openxmlformats.org/officeDocument/2006/relationships/tags" Target="tags/tag1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2.fntdata"/><Relationship Id="rId46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ob Poulsen" userId="1f68a3ab-c1b9-4993-8be3-8130582a4f67" providerId="ADAL" clId="{B27BFA0C-23A8-47C7-B5E0-55CDF450E3A2}"/>
    <pc:docChg chg="custSel addSld delSld modSld modMainMaster">
      <pc:chgData name="Jakob Poulsen" userId="1f68a3ab-c1b9-4993-8be3-8130582a4f67" providerId="ADAL" clId="{B27BFA0C-23A8-47C7-B5E0-55CDF450E3A2}" dt="2024-06-06T07:32:23.766" v="73" actId="47"/>
      <pc:docMkLst>
        <pc:docMk/>
      </pc:docMkLst>
      <pc:sldChg chg="addSp delSp modSp new del mod chgLayout">
        <pc:chgData name="Jakob Poulsen" userId="1f68a3ab-c1b9-4993-8be3-8130582a4f67" providerId="ADAL" clId="{B27BFA0C-23A8-47C7-B5E0-55CDF450E3A2}" dt="2024-06-06T07:32:23.766" v="73" actId="47"/>
        <pc:sldMkLst>
          <pc:docMk/>
          <pc:sldMk cId="476308024" sldId="256"/>
        </pc:sldMkLst>
        <pc:spChg chg="del">
          <ac:chgData name="Jakob Poulsen" userId="1f68a3ab-c1b9-4993-8be3-8130582a4f67" providerId="ADAL" clId="{B27BFA0C-23A8-47C7-B5E0-55CDF450E3A2}" dt="2024-06-06T07:30:22.100" v="1" actId="700"/>
          <ac:spMkLst>
            <pc:docMk/>
            <pc:sldMk cId="476308024" sldId="256"/>
            <ac:spMk id="2" creationId="{F5E8CBE8-0BF1-E42E-57DB-3E0CF521475A}"/>
          </ac:spMkLst>
        </pc:spChg>
        <pc:spChg chg="del">
          <ac:chgData name="Jakob Poulsen" userId="1f68a3ab-c1b9-4993-8be3-8130582a4f67" providerId="ADAL" clId="{B27BFA0C-23A8-47C7-B5E0-55CDF450E3A2}" dt="2024-06-06T07:30:22.100" v="1" actId="700"/>
          <ac:spMkLst>
            <pc:docMk/>
            <pc:sldMk cId="476308024" sldId="256"/>
            <ac:spMk id="3" creationId="{FA6C7A44-1073-F2E9-BD7F-5F5046E5832B}"/>
          </ac:spMkLst>
        </pc:spChg>
        <pc:spChg chg="add mod ord">
          <ac:chgData name="Jakob Poulsen" userId="1f68a3ab-c1b9-4993-8be3-8130582a4f67" providerId="ADAL" clId="{B27BFA0C-23A8-47C7-B5E0-55CDF450E3A2}" dt="2024-06-06T07:30:22.100" v="1" actId="700"/>
          <ac:spMkLst>
            <pc:docMk/>
            <pc:sldMk cId="476308024" sldId="256"/>
            <ac:spMk id="4" creationId="{B2E1A9C3-5843-882E-E57A-89A9BCD73C27}"/>
          </ac:spMkLst>
        </pc:spChg>
        <pc:spChg chg="add mod ord">
          <ac:chgData name="Jakob Poulsen" userId="1f68a3ab-c1b9-4993-8be3-8130582a4f67" providerId="ADAL" clId="{B27BFA0C-23A8-47C7-B5E0-55CDF450E3A2}" dt="2024-06-06T07:30:22.100" v="1" actId="700"/>
          <ac:spMkLst>
            <pc:docMk/>
            <pc:sldMk cId="476308024" sldId="256"/>
            <ac:spMk id="5" creationId="{C33E0D75-DB56-24B2-25CA-69770F105967}"/>
          </ac:spMkLst>
        </pc:spChg>
      </pc:sldChg>
      <pc:sldMasterChg chg="modSldLayout">
        <pc:chgData name="Jakob Poulsen" userId="1f68a3ab-c1b9-4993-8be3-8130582a4f67" providerId="ADAL" clId="{B27BFA0C-23A8-47C7-B5E0-55CDF450E3A2}" dt="2024-06-06T07:32:04.512" v="72" actId="478"/>
        <pc:sldMasterMkLst>
          <pc:docMk/>
          <pc:sldMasterMk cId="307823620" sldId="2147483648"/>
        </pc:sldMasterMkLst>
        <pc:sldLayoutChg chg="addSp delSp modSp mod">
          <pc:chgData name="Jakob Poulsen" userId="1f68a3ab-c1b9-4993-8be3-8130582a4f67" providerId="ADAL" clId="{B27BFA0C-23A8-47C7-B5E0-55CDF450E3A2}" dt="2024-06-06T07:32:04.512" v="72" actId="478"/>
          <pc:sldLayoutMkLst>
            <pc:docMk/>
            <pc:sldMasterMk cId="307823620" sldId="2147483648"/>
            <pc:sldLayoutMk cId="4214881138" sldId="2147483649"/>
          </pc:sldLayoutMkLst>
          <pc:spChg chg="add mod">
            <ac:chgData name="Jakob Poulsen" userId="1f68a3ab-c1b9-4993-8be3-8130582a4f67" providerId="ADAL" clId="{B27BFA0C-23A8-47C7-B5E0-55CDF450E3A2}" dt="2024-06-06T07:31:04.755" v="22" actId="207"/>
            <ac:spMkLst>
              <pc:docMk/>
              <pc:sldMasterMk cId="307823620" sldId="2147483648"/>
              <pc:sldLayoutMk cId="4214881138" sldId="2147483649"/>
              <ac:spMk id="5" creationId="{75A60F5A-7149-7B82-7694-4024D29A88DF}"/>
            </ac:spMkLst>
          </pc:spChg>
          <pc:spChg chg="add del mod">
            <ac:chgData name="Jakob Poulsen" userId="1f68a3ab-c1b9-4993-8be3-8130582a4f67" providerId="ADAL" clId="{B27BFA0C-23A8-47C7-B5E0-55CDF450E3A2}" dt="2024-06-06T07:32:04.512" v="72" actId="478"/>
            <ac:spMkLst>
              <pc:docMk/>
              <pc:sldMasterMk cId="307823620" sldId="2147483648"/>
              <pc:sldLayoutMk cId="4214881138" sldId="2147483649"/>
              <ac:spMk id="7" creationId="{2156E510-1AE9-10C3-5743-3E85E3D2F2FC}"/>
            </ac:spMkLst>
          </pc:spChg>
        </pc:sldLayoutChg>
      </pc:sldMasterChg>
    </pc:docChg>
  </pc:docChgLst>
  <pc:docChgLst>
    <pc:chgData name="Jakob Poulsen" userId="1f68a3ab-c1b9-4993-8be3-8130582a4f67" providerId="ADAL" clId="{539853B1-BF71-4147-B972-C5ECE8F03152}"/>
    <pc:docChg chg="custSel modSld">
      <pc:chgData name="Jakob Poulsen" userId="1f68a3ab-c1b9-4993-8be3-8130582a4f67" providerId="ADAL" clId="{539853B1-BF71-4147-B972-C5ECE8F03152}" dt="2024-06-07T04:16:17.879" v="10" actId="478"/>
      <pc:docMkLst>
        <pc:docMk/>
      </pc:docMkLst>
      <pc:sldChg chg="addSp delSp modSp mod">
        <pc:chgData name="Jakob Poulsen" userId="1f68a3ab-c1b9-4993-8be3-8130582a4f67" providerId="ADAL" clId="{539853B1-BF71-4147-B972-C5ECE8F03152}" dt="2024-06-07T04:16:17.879" v="10" actId="478"/>
        <pc:sldMkLst>
          <pc:docMk/>
          <pc:sldMk cId="1313441130" sldId="290"/>
        </pc:sldMkLst>
        <pc:spChg chg="mod">
          <ac:chgData name="Jakob Poulsen" userId="1f68a3ab-c1b9-4993-8be3-8130582a4f67" providerId="ADAL" clId="{539853B1-BF71-4147-B972-C5ECE8F03152}" dt="2024-06-07T03:10:53.466" v="0" actId="2085"/>
          <ac:spMkLst>
            <pc:docMk/>
            <pc:sldMk cId="1313441130" sldId="290"/>
            <ac:spMk id="3" creationId="{B6693C49-DC17-7430-E893-DF059A42BBD6}"/>
          </ac:spMkLst>
        </pc:spChg>
        <pc:graphicFrameChg chg="mod">
          <ac:chgData name="Jakob Poulsen" userId="1f68a3ab-c1b9-4993-8be3-8130582a4f67" providerId="ADAL" clId="{539853B1-BF71-4147-B972-C5ECE8F03152}" dt="2024-06-07T04:14:52.227" v="8"/>
          <ac:graphicFrameMkLst>
            <pc:docMk/>
            <pc:sldMk cId="1313441130" sldId="290"/>
            <ac:graphicFrameMk id="2" creationId="{00000000-0000-0000-0000-000000000000}"/>
          </ac:graphicFrameMkLst>
        </pc:graphicFrameChg>
        <pc:picChg chg="add del">
          <ac:chgData name="Jakob Poulsen" userId="1f68a3ab-c1b9-4993-8be3-8130582a4f67" providerId="ADAL" clId="{539853B1-BF71-4147-B972-C5ECE8F03152}" dt="2024-06-07T04:16:17.879" v="10" actId="478"/>
          <ac:picMkLst>
            <pc:docMk/>
            <pc:sldMk cId="1313441130" sldId="290"/>
            <ac:picMk id="4" creationId="{9DA3AE46-1847-ADAA-95A5-5B37D872215C}"/>
          </ac:picMkLst>
        </pc:picChg>
        <pc:picChg chg="add del">
          <ac:chgData name="Jakob Poulsen" userId="1f68a3ab-c1b9-4993-8be3-8130582a4f67" providerId="ADAL" clId="{539853B1-BF71-4147-B972-C5ECE8F03152}" dt="2024-06-07T03:11:13.930" v="2" actId="478"/>
          <ac:picMkLst>
            <pc:docMk/>
            <pc:sldMk cId="1313441130" sldId="290"/>
            <ac:picMk id="4" creationId="{A6CC8CC2-0EB6-5167-BCBF-5053E2EA33E9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 algn="l">
              <a:defRPr sz="2000"/>
            </a:pPr>
            <a:r>
              <a:rPr lang="en-US" sz="1800" b="1" i="0" u="none" cap="none" dirty="0">
                <a:solidFill>
                  <a:srgbClr val="000000">
                    <a:alpha val="100000"/>
                  </a:srgbClr>
                </a:solidFill>
                <a:latin typeface="+mn-lt"/>
                <a:cs typeface="Aptos"/>
                <a:sym typeface="Aptos"/>
              </a:rPr>
              <a:t>Quelle </a:t>
            </a:r>
            <a:r>
              <a:rPr lang="en-US" sz="1800" b="1" i="0" u="none" cap="none" noProof="1">
                <a:solidFill>
                  <a:srgbClr val="000000">
                    <a:alpha val="100000"/>
                  </a:srgbClr>
                </a:solidFill>
                <a:latin typeface="+mn-lt"/>
                <a:cs typeface="Aptos"/>
                <a:sym typeface="Aptos"/>
              </a:rPr>
              <a:t>Horreur</a:t>
            </a:r>
            <a:r>
              <a:rPr lang="en-US" sz="1800" b="1" i="0" u="none" cap="none" dirty="0">
                <a:solidFill>
                  <a:srgbClr val="000000">
                    <a:alpha val="100000"/>
                  </a:srgbClr>
                </a:solidFill>
                <a:latin typeface="+mn-lt"/>
                <a:cs typeface="Aptos"/>
                <a:sym typeface="Aptos"/>
              </a:rPr>
              <a:t>? French Movie-Makers Are Scared of Horror</a:t>
            </a:r>
          </a:p>
          <a:p>
            <a:pPr algn="l">
              <a:defRPr sz="2000"/>
            </a:pPr>
            <a:r>
              <a:rPr lang="en-US" sz="1600" b="0" i="0" u="none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Aptos"/>
                <a:sym typeface="Aptos"/>
              </a:rPr>
              <a:t>% of movies that are horror, by country</a:t>
            </a:r>
            <a:br>
              <a:rPr lang="en-US" sz="1600" b="0" i="0" u="none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Aptos"/>
                <a:sym typeface="Aptos"/>
              </a:rPr>
            </a:br>
            <a:r>
              <a:rPr lang="en-US" sz="1600" b="0" i="0" u="none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Aptos"/>
                <a:sym typeface="Aptos"/>
              </a:rPr>
              <a:t>All movies since 2020</a:t>
            </a:r>
            <a:endParaRPr lang="en-US" sz="1600" b="0" i="0" u="none" cap="none" dirty="0">
              <a:solidFill>
                <a:schemeClr val="tx1">
                  <a:lumMod val="50000"/>
                  <a:lumOff val="50000"/>
                </a:schemeClr>
              </a:solidFill>
              <a:latin typeface="Aptos"/>
              <a:cs typeface="Aptos"/>
              <a:sym typeface="Aptos"/>
            </a:endParaRPr>
          </a:p>
        </c:rich>
      </c:tx>
      <c:layout>
        <c:manualLayout>
          <c:xMode val="edge"/>
          <c:yMode val="edge"/>
          <c:x val="3.9897969294702988E-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8210910524106141E-2"/>
          <c:y val="0.23240277925219754"/>
          <c:w val="0.94981955737578505"/>
          <c:h val="0.6435837321742651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TRUE</c:v>
                </c:pt>
              </c:strCache>
            </c:strRef>
          </c:tx>
          <c:spPr>
            <a:solidFill>
              <a:srgbClr val="EE1015"/>
            </a:solidFill>
            <a:ln w="2540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B46-4344-A0AF-F8423E0408E0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B46-4344-A0AF-F8423E0408E0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B46-4344-A0AF-F8423E0408E0}"/>
              </c:ext>
            </c:extLst>
          </c:dPt>
          <c:dPt>
            <c:idx val="3"/>
            <c:invertIfNegative val="0"/>
            <c:bubble3D val="0"/>
            <c:spPr>
              <a:solidFill>
                <a:srgbClr val="DA6715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66E8-475D-96F5-8C87C37E39C7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USA</c:v>
                </c:pt>
                <c:pt idx="1">
                  <c:v>United Kingdom</c:v>
                </c:pt>
                <c:pt idx="2">
                  <c:v>Australia</c:v>
                </c:pt>
                <c:pt idx="3">
                  <c:v>France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0.14000000000000001</c:v>
                </c:pt>
                <c:pt idx="1">
                  <c:v>0.11</c:v>
                </c:pt>
                <c:pt idx="2">
                  <c:v>0.11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38-45D0-9D0C-D1902538C43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50"/>
        <c:overlap val="35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6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1"/>
        <c:axPos val="l"/>
        <c:numFmt formatCode="0%" sourceLinked="0"/>
        <c:majorTickMark val="cross"/>
        <c:minorTickMark val="none"/>
        <c:tickLblPos val="nextTo"/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Genre science.fiction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FALSE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0.97</c:v>
                </c:pt>
                <c:pt idx="1">
                  <c:v>0.99</c:v>
                </c:pt>
                <c:pt idx="2">
                  <c:v>0.97</c:v>
                </c:pt>
                <c:pt idx="3">
                  <c:v>0.97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C8-410E-8A33-6EEEF3899E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TRUE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0.03</c:v>
                </c:pt>
                <c:pt idx="1">
                  <c:v>0.01</c:v>
                </c:pt>
                <c:pt idx="2">
                  <c:v>0.03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C8-410E-8A33-6EEEF3899E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Genre music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FALSE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0.96</c:v>
                </c:pt>
                <c:pt idx="1">
                  <c:v>0.9</c:v>
                </c:pt>
                <c:pt idx="2">
                  <c:v>0.92</c:v>
                </c:pt>
                <c:pt idx="3">
                  <c:v>0.95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A9-4AC0-A484-B455B6E75F2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TRUE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0.04</c:v>
                </c:pt>
                <c:pt idx="1">
                  <c:v>0.1</c:v>
                </c:pt>
                <c:pt idx="2">
                  <c:v>0.08</c:v>
                </c:pt>
                <c:pt idx="3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A9-4AC0-A484-B455B6E75F2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Genre family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FALSE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0.99</c:v>
                </c:pt>
                <c:pt idx="1">
                  <c:v>0.98</c:v>
                </c:pt>
                <c:pt idx="2">
                  <c:v>0.99</c:v>
                </c:pt>
                <c:pt idx="3">
                  <c:v>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48-4EDD-B207-8581B7B0E41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TRUE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0.01</c:v>
                </c:pt>
                <c:pt idx="1">
                  <c:v>0.02</c:v>
                </c:pt>
                <c:pt idx="2">
                  <c:v>0.01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48-4EDD-B207-8581B7B0E41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Genre fantasy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FALSE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0.99</c:v>
                </c:pt>
                <c:pt idx="1">
                  <c:v>0.98</c:v>
                </c:pt>
                <c:pt idx="2">
                  <c:v>0.99</c:v>
                </c:pt>
                <c:pt idx="3">
                  <c:v>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7D-43C9-A205-308909C449E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TRUE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0.01</c:v>
                </c:pt>
                <c:pt idx="1">
                  <c:v>0.02</c:v>
                </c:pt>
                <c:pt idx="2">
                  <c:v>0.01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7D-43C9-A205-308909C449E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All genres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Action</c:v>
                </c:pt>
              </c:strCache>
            </c:strRef>
          </c:tx>
          <c:spPr>
            <a:solidFill>
              <a:srgbClr val="CAB2D6">
                <a:alpha val="100000"/>
              </a:srgbClr>
            </a:solidFill>
            <a:ln w="25400">
              <a:solidFill>
                <a:srgbClr val="CAB2D6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0.02</c:v>
                </c:pt>
                <c:pt idx="1">
                  <c:v>0</c:v>
                </c:pt>
                <c:pt idx="2">
                  <c:v>0.03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B8-40FA-B5BE-A18EC3EB3DD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Animation</c:v>
                </c:pt>
              </c:strCache>
            </c:strRef>
          </c:tx>
          <c:spPr>
            <a:solidFill>
              <a:srgbClr val="FF7F00">
                <a:alpha val="100000"/>
              </a:srgbClr>
            </a:solidFill>
            <a:ln w="25400">
              <a:solidFill>
                <a:srgbClr val="FF7F00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0.03</c:v>
                </c:pt>
                <c:pt idx="1">
                  <c:v>0.06</c:v>
                </c:pt>
                <c:pt idx="2">
                  <c:v>0.05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B8-40FA-B5BE-A18EC3EB3DD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Comedy</c:v>
                </c:pt>
              </c:strCache>
            </c:strRef>
          </c:tx>
          <c:spPr>
            <a:solidFill>
              <a:srgbClr val="FB9A99">
                <a:alpha val="100000"/>
              </a:srgbClr>
            </a:solidFill>
            <a:ln w="25400">
              <a:solidFill>
                <a:srgbClr val="FB9A99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0.08</c:v>
                </c:pt>
                <c:pt idx="1">
                  <c:v>0.08</c:v>
                </c:pt>
                <c:pt idx="2">
                  <c:v>0.05</c:v>
                </c:pt>
                <c:pt idx="3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B8-40FA-B5BE-A18EC3EB3DD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Comedy, Drama</c:v>
                </c:pt>
              </c:strCache>
            </c:strRef>
          </c:tx>
          <c:spPr>
            <a:solidFill>
              <a:srgbClr val="6A3D9A">
                <a:alpha val="100000"/>
              </a:srgbClr>
            </a:solidFill>
            <a:ln w="25400">
              <a:solidFill>
                <a:srgbClr val="6A3D9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0.02</c:v>
                </c:pt>
                <c:pt idx="1">
                  <c:v>0.02</c:v>
                </c:pt>
                <c:pt idx="2">
                  <c:v>0.01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B8-40FA-B5BE-A18EC3EB3DD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Documentary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0.23</c:v>
                </c:pt>
                <c:pt idx="1">
                  <c:v>0.32</c:v>
                </c:pt>
                <c:pt idx="2">
                  <c:v>0.24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B8-40FA-B5BE-A18EC3EB3DD0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Drama</c:v>
                </c:pt>
              </c:strCache>
            </c:strRef>
          </c:tx>
          <c:spPr>
            <a:solidFill>
              <a:srgbClr val="B2DF8A">
                <a:alpha val="100000"/>
              </a:srgbClr>
            </a:solidFill>
            <a:ln w="25400">
              <a:solidFill>
                <a:srgbClr val="B2DF8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0.16</c:v>
                </c:pt>
                <c:pt idx="1">
                  <c:v>0.11</c:v>
                </c:pt>
                <c:pt idx="2">
                  <c:v>0.13</c:v>
                </c:pt>
                <c:pt idx="3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8B8-40FA-B5BE-A18EC3EB3DD0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Horror</c:v>
                </c:pt>
              </c:strCache>
            </c:strRef>
          </c:tx>
          <c:spPr>
            <a:solidFill>
              <a:srgbClr val="FDBF6F">
                <a:alpha val="100000"/>
              </a:srgbClr>
            </a:solidFill>
            <a:ln w="25400">
              <a:solidFill>
                <a:srgbClr val="FDBF6F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sheet1!$H$2:$H$5</c:f>
              <c:numCache>
                <c:formatCode>General</c:formatCode>
                <c:ptCount val="4"/>
                <c:pt idx="0">
                  <c:v>0.04</c:v>
                </c:pt>
                <c:pt idx="1">
                  <c:v>0.01</c:v>
                </c:pt>
                <c:pt idx="2">
                  <c:v>0.06</c:v>
                </c:pt>
                <c:pt idx="3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8B8-40FA-B5BE-A18EC3EB3DD0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rgbClr val="33A02C">
                <a:alpha val="100000"/>
              </a:srgbClr>
            </a:solidFill>
            <a:ln w="25400">
              <a:solidFill>
                <a:srgbClr val="33A02C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sheet1!$I$2:$I$5</c:f>
              <c:numCache>
                <c:formatCode>General</c:formatCode>
                <c:ptCount val="4"/>
                <c:pt idx="0">
                  <c:v>0.1</c:v>
                </c:pt>
                <c:pt idx="1">
                  <c:v>7.0000000000000007E-2</c:v>
                </c:pt>
                <c:pt idx="2">
                  <c:v>0.11</c:v>
                </c:pt>
                <c:pt idx="3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8B8-40FA-B5BE-A18EC3EB3DD0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Music</c:v>
                </c:pt>
              </c:strCache>
            </c:strRef>
          </c:tx>
          <c:spPr>
            <a:solidFill>
              <a:srgbClr val="E31A1C">
                <a:alpha val="100000"/>
              </a:srgbClr>
            </a:solidFill>
            <a:ln w="25400">
              <a:solidFill>
                <a:srgbClr val="E31A1C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sheet1!$J$2:$J$5</c:f>
              <c:numCache>
                <c:formatCode>General</c:formatCode>
                <c:ptCount val="4"/>
                <c:pt idx="0">
                  <c:v>0.02</c:v>
                </c:pt>
                <c:pt idx="1">
                  <c:v>0.08</c:v>
                </c:pt>
                <c:pt idx="2">
                  <c:v>0.04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8B8-40FA-B5BE-A18EC3EB3DD0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sheet1!$K$2:$K$5</c:f>
              <c:numCache>
                <c:formatCode>General</c:formatCode>
                <c:ptCount val="4"/>
                <c:pt idx="0">
                  <c:v>0.31</c:v>
                </c:pt>
                <c:pt idx="1">
                  <c:v>0.25</c:v>
                </c:pt>
                <c:pt idx="2">
                  <c:v>0.28000000000000003</c:v>
                </c:pt>
                <c:pt idx="3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8B8-40FA-B5BE-A18EC3EB3DD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Genre crime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FALSE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0.98</c:v>
                </c:pt>
                <c:pt idx="1">
                  <c:v>0.99</c:v>
                </c:pt>
                <c:pt idx="2">
                  <c:v>0.98</c:v>
                </c:pt>
                <c:pt idx="3">
                  <c:v>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87-40FD-BE98-3D7F0D23E39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TRUE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0.02</c:v>
                </c:pt>
                <c:pt idx="1">
                  <c:v>0.01</c:v>
                </c:pt>
                <c:pt idx="2">
                  <c:v>0.02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87-40FD-BE98-3D7F0D23E39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Genre animation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FALSE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0.95</c:v>
                </c:pt>
                <c:pt idx="1">
                  <c:v>0.91</c:v>
                </c:pt>
                <c:pt idx="2">
                  <c:v>0.92</c:v>
                </c:pt>
                <c:pt idx="3">
                  <c:v>0.94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B5-476F-99ED-9664FBBA1B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TRUE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0.05</c:v>
                </c:pt>
                <c:pt idx="1">
                  <c:v>0.09</c:v>
                </c:pt>
                <c:pt idx="2">
                  <c:v>0.08</c:v>
                </c:pt>
                <c:pt idx="3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B5-476F-99ED-9664FBBA1B1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Genre romance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FALSE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0.97</c:v>
                </c:pt>
                <c:pt idx="1">
                  <c:v>0.98</c:v>
                </c:pt>
                <c:pt idx="2">
                  <c:v>0.98</c:v>
                </c:pt>
                <c:pt idx="3">
                  <c:v>0.97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AF-4FA7-B00E-64652783A9C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TRUE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0.03</c:v>
                </c:pt>
                <c:pt idx="1">
                  <c:v>0.02</c:v>
                </c:pt>
                <c:pt idx="2">
                  <c:v>0.02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AF-4FA7-B00E-64652783A9C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Genre documentary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FALSE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0.72</c:v>
                </c:pt>
                <c:pt idx="1">
                  <c:v>0.59</c:v>
                </c:pt>
                <c:pt idx="2">
                  <c:v>0.68</c:v>
                </c:pt>
                <c:pt idx="3">
                  <c:v>0.73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D9-46F9-A8C1-C6E66C9629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TRUE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0.28000000000000003</c:v>
                </c:pt>
                <c:pt idx="1">
                  <c:v>0.41</c:v>
                </c:pt>
                <c:pt idx="2">
                  <c:v>0.32</c:v>
                </c:pt>
                <c:pt idx="3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D9-46F9-A8C1-C6E66C96296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Genre drama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FALSE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0.72</c:v>
                </c:pt>
                <c:pt idx="1">
                  <c:v>0.81</c:v>
                </c:pt>
                <c:pt idx="2">
                  <c:v>0.79</c:v>
                </c:pt>
                <c:pt idx="3">
                  <c:v>0.78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CD-4A04-8B61-A1748658025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TRUE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0.28000000000000003</c:v>
                </c:pt>
                <c:pt idx="1">
                  <c:v>0.19</c:v>
                </c:pt>
                <c:pt idx="2">
                  <c:v>0.21</c:v>
                </c:pt>
                <c:pt idx="3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CD-4A04-8B61-A1748658025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Production country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Australia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64-4C91-B09A-24811593726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64-4C91-B09A-24811593726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United Kingdom</c:v>
                </c:pt>
              </c:strCache>
            </c:strRef>
          </c:tx>
          <c:spPr>
            <a:solidFill>
              <a:srgbClr val="B2DF8A">
                <a:alpha val="100000"/>
              </a:srgbClr>
            </a:solidFill>
            <a:ln w="25400">
              <a:solidFill>
                <a:srgbClr val="B2DF8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64-4C91-B09A-24811593726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United States of …</c:v>
                </c:pt>
              </c:strCache>
            </c:strRef>
          </c:tx>
          <c:spPr>
            <a:solidFill>
              <a:srgbClr val="33A02C">
                <a:alpha val="100000"/>
              </a:srgbClr>
            </a:solidFill>
            <a:ln w="25400">
              <a:solidFill>
                <a:srgbClr val="33A02C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64-4C91-B09A-24811593726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Genre comedy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FALSE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0.83</c:v>
                </c:pt>
                <c:pt idx="1">
                  <c:v>0.85</c:v>
                </c:pt>
                <c:pt idx="2">
                  <c:v>0.88</c:v>
                </c:pt>
                <c:pt idx="3">
                  <c:v>0.83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05-40D4-8D18-33154CFAA77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TRUE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0.17</c:v>
                </c:pt>
                <c:pt idx="1">
                  <c:v>0.15</c:v>
                </c:pt>
                <c:pt idx="2">
                  <c:v>0.12</c:v>
                </c:pt>
                <c:pt idx="3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05-40D4-8D18-33154CFAA77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Genre mystery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FALSE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0.99</c:v>
                </c:pt>
                <c:pt idx="1">
                  <c:v>0.99</c:v>
                </c:pt>
                <c:pt idx="2">
                  <c:v>0.99</c:v>
                </c:pt>
                <c:pt idx="3">
                  <c:v>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0E-474A-B802-398E86A39AD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TRUE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0E-474A-B802-398E86A39AD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Status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 Production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39-426A-BFBE-EF1850307CA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Planned</c:v>
                </c:pt>
              </c:strCache>
            </c:strRef>
          </c:tx>
          <c:spPr>
            <a:solidFill>
              <a:srgbClr val="B2DF8A">
                <a:alpha val="100000"/>
              </a:srgbClr>
            </a:solidFill>
            <a:ln w="25400">
              <a:solidFill>
                <a:srgbClr val="B2DF8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39-426A-BFBE-EF1850307CA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Post Production</c:v>
                </c:pt>
              </c:strCache>
            </c:strRef>
          </c:tx>
          <c:spPr>
            <a:solidFill>
              <a:srgbClr val="33A02C">
                <a:alpha val="100000"/>
              </a:srgbClr>
            </a:solidFill>
            <a:ln w="25400">
              <a:solidFill>
                <a:srgbClr val="33A02C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39-426A-BFBE-EF1850307CA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Released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D39-426A-BFBE-EF1850307CA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Original language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ar</c:v>
                </c:pt>
              </c:strCache>
            </c:strRef>
          </c:tx>
          <c:spPr>
            <a:solidFill>
              <a:srgbClr val="FB9A99">
                <a:alpha val="100000"/>
              </a:srgbClr>
            </a:solidFill>
            <a:ln w="25400">
              <a:solidFill>
                <a:srgbClr val="FB9A99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8A-42DE-B1CC-65C8D9CEB6F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</c:v>
                </c:pt>
              </c:strCache>
            </c:strRef>
          </c:tx>
          <c:spPr>
            <a:solidFill>
              <a:srgbClr val="E31A1C">
                <a:alpha val="100000"/>
              </a:srgbClr>
            </a:solidFill>
            <a:ln w="25400">
              <a:solidFill>
                <a:srgbClr val="E31A1C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8A-42DE-B1CC-65C8D9CEB6F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en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0.98</c:v>
                </c:pt>
                <c:pt idx="1">
                  <c:v>0.06</c:v>
                </c:pt>
                <c:pt idx="2">
                  <c:v>0.98</c:v>
                </c:pt>
                <c:pt idx="3">
                  <c:v>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8A-42DE-B1CC-65C8D9CEB6F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es</c:v>
                </c:pt>
              </c:strCache>
            </c:strRef>
          </c:tx>
          <c:spPr>
            <a:solidFill>
              <a:srgbClr val="FDBF6F">
                <a:alpha val="100000"/>
              </a:srgbClr>
            </a:solidFill>
            <a:ln w="25400">
              <a:solidFill>
                <a:srgbClr val="FDBF6F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B8A-42DE-B1CC-65C8D9CEB6F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fr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0</c:v>
                </c:pt>
                <c:pt idx="1">
                  <c:v>0.91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8A-42DE-B1CC-65C8D9CEB6F0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it</c:v>
                </c:pt>
              </c:strCache>
            </c:strRef>
          </c:tx>
          <c:spPr>
            <a:solidFill>
              <a:srgbClr val="FF7F00">
                <a:alpha val="100000"/>
              </a:srgbClr>
            </a:solidFill>
            <a:ln w="25400">
              <a:solidFill>
                <a:srgbClr val="FF7F00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B8A-42DE-B1CC-65C8D9CEB6F0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B2DF8A">
                <a:alpha val="100000"/>
              </a:srgbClr>
            </a:solidFill>
            <a:ln w="25400">
              <a:solidFill>
                <a:srgbClr val="B2DF8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sheet1!$H$2:$H$5</c:f>
              <c:numCache>
                <c:formatCode>General</c:formatCode>
                <c:ptCount val="4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B8A-42DE-B1CC-65C8D9CEB6F0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pt</c:v>
                </c:pt>
              </c:strCache>
            </c:strRef>
          </c:tx>
          <c:spPr>
            <a:solidFill>
              <a:srgbClr val="CAB2D6">
                <a:alpha val="100000"/>
              </a:srgbClr>
            </a:solidFill>
            <a:ln w="25400">
              <a:solidFill>
                <a:srgbClr val="CAB2D6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sheet1!$I$2:$I$5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B8A-42DE-B1CC-65C8D9CEB6F0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xx</c:v>
                </c:pt>
              </c:strCache>
            </c:strRef>
          </c:tx>
          <c:spPr>
            <a:solidFill>
              <a:srgbClr val="33A02C">
                <a:alpha val="100000"/>
              </a:srgbClr>
            </a:solidFill>
            <a:ln w="25400">
              <a:solidFill>
                <a:srgbClr val="33A02C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sheet1!$J$2:$J$5</c:f>
              <c:numCache>
                <c:formatCode>General</c:formatCode>
                <c:ptCount val="4"/>
                <c:pt idx="0">
                  <c:v>0</c:v>
                </c:pt>
                <c:pt idx="1">
                  <c:v>0.01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B8A-42DE-B1CC-65C8D9CEB6F0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zh</c:v>
                </c:pt>
              </c:strCache>
            </c:strRef>
          </c:tx>
          <c:spPr>
            <a:solidFill>
              <a:srgbClr val="6A3D9A">
                <a:alpha val="100000"/>
              </a:srgbClr>
            </a:solidFill>
            <a:ln w="25400">
              <a:solidFill>
                <a:srgbClr val="6A3D9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sheet1!$K$2:$K$5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B8A-42DE-B1CC-65C8D9CEB6F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Genre war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FALSE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AB-47AB-A6F5-6EBE2F9767D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TRUE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AB-47AB-A6F5-6EBE2F9767D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Spoken languages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English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0.69</c:v>
                </c:pt>
                <c:pt idx="1">
                  <c:v>0.03</c:v>
                </c:pt>
                <c:pt idx="2">
                  <c:v>0.67</c:v>
                </c:pt>
                <c:pt idx="3">
                  <c:v>0.69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74-4D4D-9CF9-C57D4C788AB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English, </c:v>
                </c:pt>
              </c:strCache>
            </c:strRef>
          </c:tx>
          <c:spPr>
            <a:solidFill>
              <a:srgbClr val="FF7F00">
                <a:alpha val="100000"/>
              </a:srgbClr>
            </a:solidFill>
            <a:ln w="25400">
              <a:solidFill>
                <a:srgbClr val="FF7F00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74-4D4D-9CF9-C57D4C788AB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English, Español</c:v>
                </c:pt>
              </c:strCache>
            </c:strRef>
          </c:tx>
          <c:spPr>
            <a:solidFill>
              <a:srgbClr val="FDBF6F">
                <a:alpha val="100000"/>
              </a:srgbClr>
            </a:solidFill>
            <a:ln w="25400">
              <a:solidFill>
                <a:srgbClr val="FDBF6F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74-4D4D-9CF9-C57D4C788AB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English, Français</c:v>
                </c:pt>
              </c:strCache>
            </c:strRef>
          </c:tx>
          <c:spPr>
            <a:solidFill>
              <a:srgbClr val="FB9A99">
                <a:alpha val="100000"/>
              </a:srgbClr>
            </a:solidFill>
            <a:ln w="25400">
              <a:solidFill>
                <a:srgbClr val="FB9A99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</c:v>
                </c:pt>
                <c:pt idx="1">
                  <c:v>0.03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74-4D4D-9CF9-C57D4C788AB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Español</c:v>
                </c:pt>
              </c:strCache>
            </c:strRef>
          </c:tx>
          <c:spPr>
            <a:solidFill>
              <a:srgbClr val="CAB2D6">
                <a:alpha val="100000"/>
              </a:srgbClr>
            </a:solidFill>
            <a:ln w="25400">
              <a:solidFill>
                <a:srgbClr val="CAB2D6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C74-4D4D-9CF9-C57D4C788AB0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Français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0</c:v>
                </c:pt>
                <c:pt idx="1">
                  <c:v>0.62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C74-4D4D-9CF9-C57D4C788AB0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rgbClr val="B2DF8A">
                <a:alpha val="100000"/>
              </a:srgbClr>
            </a:solidFill>
            <a:ln w="25400">
              <a:solidFill>
                <a:srgbClr val="B2DF8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sheet1!$H$2:$H$5</c:f>
              <c:numCache>
                <c:formatCode>General</c:formatCode>
                <c:ptCount val="4"/>
                <c:pt idx="0">
                  <c:v>0.23</c:v>
                </c:pt>
                <c:pt idx="1">
                  <c:v>0.22</c:v>
                </c:pt>
                <c:pt idx="2">
                  <c:v>0.26</c:v>
                </c:pt>
                <c:pt idx="3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C74-4D4D-9CF9-C57D4C788AB0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No Language</c:v>
                </c:pt>
              </c:strCache>
            </c:strRef>
          </c:tx>
          <c:spPr>
            <a:solidFill>
              <a:srgbClr val="E31A1C">
                <a:alpha val="100000"/>
              </a:srgbClr>
            </a:solidFill>
            <a:ln w="25400">
              <a:solidFill>
                <a:srgbClr val="E31A1C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sheet1!$I$2:$I$5</c:f>
              <c:numCache>
                <c:formatCode>General</c:formatCode>
                <c:ptCount val="4"/>
                <c:pt idx="0">
                  <c:v>0.02</c:v>
                </c:pt>
                <c:pt idx="1">
                  <c:v>0.03</c:v>
                </c:pt>
                <c:pt idx="2">
                  <c:v>0.02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C74-4D4D-9CF9-C57D4C788AB0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33A02C">
                <a:alpha val="100000"/>
              </a:srgbClr>
            </a:solidFill>
            <a:ln w="25400">
              <a:solidFill>
                <a:srgbClr val="33A02C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sheet1!$J$2:$J$5</c:f>
              <c:numCache>
                <c:formatCode>General</c:formatCode>
                <c:ptCount val="4"/>
                <c:pt idx="0">
                  <c:v>0.05</c:v>
                </c:pt>
                <c:pt idx="1">
                  <c:v>7.0000000000000007E-2</c:v>
                </c:pt>
                <c:pt idx="2">
                  <c:v>0.04</c:v>
                </c:pt>
                <c:pt idx="3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C74-4D4D-9CF9-C57D4C788AB0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普通话, English</c:v>
                </c:pt>
              </c:strCache>
            </c:strRef>
          </c:tx>
          <c:spPr>
            <a:solidFill>
              <a:srgbClr val="6A3D9A">
                <a:alpha val="100000"/>
              </a:srgbClr>
            </a:solidFill>
            <a:ln w="25400">
              <a:solidFill>
                <a:srgbClr val="6A3D9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sheet1!$K$2:$K$5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C74-4D4D-9CF9-C57D4C788AB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Average of Revenue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419654.2</c:v>
                </c:pt>
                <c:pt idx="1">
                  <c:v>3349632.6</c:v>
                </c:pt>
                <c:pt idx="2">
                  <c:v>2336830.7000000002</c:v>
                </c:pt>
                <c:pt idx="3">
                  <c:v>30031433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8C-4A29-A04B-CCE831BF967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Groups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Average of Revenue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Average of Budget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241017.31</c:v>
                </c:pt>
                <c:pt idx="1">
                  <c:v>4287140.83</c:v>
                </c:pt>
                <c:pt idx="2">
                  <c:v>72527.16</c:v>
                </c:pt>
                <c:pt idx="3">
                  <c:v>2244754.58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77-43BD-ABD7-CE887CF7016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Groups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Average of Budget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Average of Vote count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3.1040890000000001</c:v>
                </c:pt>
                <c:pt idx="1">
                  <c:v>6.6460299999999997</c:v>
                </c:pt>
                <c:pt idx="2">
                  <c:v>5.4132170000000004</c:v>
                </c:pt>
                <c:pt idx="3">
                  <c:v>23.795552000000001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47-43FD-BFC7-7FEDD77709E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Groups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Average of Vote count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Average of Popularity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1.6609480000000001</c:v>
                </c:pt>
                <c:pt idx="1">
                  <c:v>2.0363020000000001</c:v>
                </c:pt>
                <c:pt idx="2">
                  <c:v>2.083294</c:v>
                </c:pt>
                <c:pt idx="3">
                  <c:v>3.961935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81-4A69-A6A8-260CAA86CEA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Groups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Average of Popularity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Genre western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FALSE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60-44E5-937B-18A34B4D99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TRUE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60-44E5-937B-18A34B4D997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Average of Genre count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1.173978</c:v>
                </c:pt>
                <c:pt idx="1">
                  <c:v>1.173727</c:v>
                </c:pt>
                <c:pt idx="2">
                  <c:v>1.1428830000000001</c:v>
                </c:pt>
                <c:pt idx="3">
                  <c:v>1.218046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2B-478B-AB2B-D80AC1DF1F5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Groups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Average of Genre count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Average of Vote average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6.7589069999999998</c:v>
                </c:pt>
                <c:pt idx="1">
                  <c:v>6.8960629999999998</c:v>
                </c:pt>
                <c:pt idx="2">
                  <c:v>6.766896</c:v>
                </c:pt>
                <c:pt idx="3">
                  <c:v>6.338908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B8-4FD5-B42E-ADE3E3151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Groups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Average of Vote average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Average of Runtime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39.724490000000003</c:v>
                </c:pt>
                <c:pt idx="1">
                  <c:v>48.666260000000001</c:v>
                </c:pt>
                <c:pt idx="2">
                  <c:v>42.746389999999998</c:v>
                </c:pt>
                <c:pt idx="3">
                  <c:v>51.526499999999999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B2-40C9-A27B-7500AD85645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Groups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Average of Runtime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Average of Id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1001765</c:v>
                </c:pt>
                <c:pt idx="1">
                  <c:v>1004936</c:v>
                </c:pt>
                <c:pt idx="2">
                  <c:v>1008500</c:v>
                </c:pt>
                <c:pt idx="3">
                  <c:v>984661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8A-4F3B-A81E-19B2DD803D9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Groups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Average of Id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Genre tv.movie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FALSE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0.94</c:v>
                </c:pt>
                <c:pt idx="2">
                  <c:v>0.99</c:v>
                </c:pt>
                <c:pt idx="3">
                  <c:v>0.97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00-439A-A88D-F1AC15C38D9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TRUE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0.06</c:v>
                </c:pt>
                <c:pt idx="2">
                  <c:v>0.01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00-439A-A88D-F1AC15C38D9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Genre adventure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FALSE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0.99</c:v>
                </c:pt>
                <c:pt idx="1">
                  <c:v>0.99</c:v>
                </c:pt>
                <c:pt idx="2">
                  <c:v>1</c:v>
                </c:pt>
                <c:pt idx="3">
                  <c:v>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5C-480B-B16E-F93CA8A0A89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TRUE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0.01</c:v>
                </c:pt>
                <c:pt idx="1">
                  <c:v>0.01</c:v>
                </c:pt>
                <c:pt idx="2">
                  <c:v>0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5C-480B-B16E-F93CA8A0A89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Genre horror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FALSE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0.89</c:v>
                </c:pt>
                <c:pt idx="1">
                  <c:v>0.98</c:v>
                </c:pt>
                <c:pt idx="2">
                  <c:v>0.89</c:v>
                </c:pt>
                <c:pt idx="3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38-45D0-9D0C-D1902538C4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TRUE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0.11</c:v>
                </c:pt>
                <c:pt idx="1">
                  <c:v>0.02</c:v>
                </c:pt>
                <c:pt idx="2">
                  <c:v>0.11</c:v>
                </c:pt>
                <c:pt idx="3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38-45D0-9D0C-D1902538C43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Genre action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FALSE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0.97</c:v>
                </c:pt>
                <c:pt idx="1">
                  <c:v>0.99</c:v>
                </c:pt>
                <c:pt idx="2">
                  <c:v>0.96</c:v>
                </c:pt>
                <c:pt idx="3">
                  <c:v>0.94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D2-4D9A-877D-7A4D2110D15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TRUE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0.03</c:v>
                </c:pt>
                <c:pt idx="1">
                  <c:v>0.01</c:v>
                </c:pt>
                <c:pt idx="2">
                  <c:v>0.04</c:v>
                </c:pt>
                <c:pt idx="3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D2-4D9A-877D-7A4D2110D15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Genre history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FALSE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0.99</c:v>
                </c:pt>
                <c:pt idx="1">
                  <c:v>0.97</c:v>
                </c:pt>
                <c:pt idx="2">
                  <c:v>0.98</c:v>
                </c:pt>
                <c:pt idx="3">
                  <c:v>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D7-4FAE-B685-A2BDD8B613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TRUE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0.01</c:v>
                </c:pt>
                <c:pt idx="1">
                  <c:v>0.03</c:v>
                </c:pt>
                <c:pt idx="2">
                  <c:v>0.02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D7-4FAE-B685-A2BDD8B6139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Genre thriller - % distribution within group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FALSE</c:v>
                </c:pt>
              </c:strCache>
            </c:strRef>
          </c:tx>
          <c:spPr>
            <a:solidFill>
              <a:srgbClr val="A6CEE3">
                <a:alpha val="100000"/>
              </a:srgbClr>
            </a:solidFill>
            <a:ln w="25400">
              <a:solidFill>
                <a:srgbClr val="A6CEE3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0.92</c:v>
                </c:pt>
                <c:pt idx="1">
                  <c:v>0.98</c:v>
                </c:pt>
                <c:pt idx="2">
                  <c:v>0.95</c:v>
                </c:pt>
                <c:pt idx="3">
                  <c:v>0.92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AE-4CCA-AF91-6BF33C5A4D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TRUE</c:v>
                </c:pt>
              </c:strCache>
            </c:strRef>
          </c:tx>
          <c:spPr>
            <a:solidFill>
              <a:srgbClr val="1F78B4">
                <a:alpha val="100000"/>
              </a:srgbClr>
            </a:solidFill>
            <a:ln w="25400">
              <a:solidFill>
                <a:srgbClr val="1F78B4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Australia</c:v>
                </c:pt>
                <c:pt idx="1">
                  <c:v>France</c:v>
                </c:pt>
                <c:pt idx="2">
                  <c:v>United Kingdom</c:v>
                </c:pt>
                <c:pt idx="3">
                  <c:v>United States of America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0.08</c:v>
                </c:pt>
                <c:pt idx="1">
                  <c:v>0.02</c:v>
                </c:pt>
                <c:pt idx="2">
                  <c:v>0.05</c:v>
                </c:pt>
                <c:pt idx="3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AE-4CCA-AF91-6BF33C5A4D0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30"/>
        <c:overlap val="-3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in val="0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0" i="0" u="none" cap="none">
              <a:solidFill>
                <a:srgbClr val="000000">
                  <a:alpha val="100000"/>
                </a:srgbClr>
              </a:solidFill>
              <a:latin typeface="Arial"/>
              <a:cs typeface="Arial"/>
              <a:sym typeface="Arial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8534400" cy="147002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00451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A60F5A-7149-7B82-7694-4024D29A88DF}"/>
              </a:ext>
            </a:extLst>
          </p:cNvPr>
          <p:cNvSpPr txBox="1"/>
          <p:nvPr userDrawn="1"/>
        </p:nvSpPr>
        <p:spPr>
          <a:xfrm>
            <a:off x="191344" y="223937"/>
            <a:ext cx="15937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>
                <a:solidFill>
                  <a:schemeClr val="bg1">
                    <a:lumMod val="50000"/>
                  </a:schemeClr>
                </a:solidFill>
                <a:latin typeface="Libre Baskerville" panose="02000000000000000000" pitchFamily="2" charset="0"/>
              </a:rPr>
              <a:t>Meet Insightful</a:t>
            </a:r>
          </a:p>
        </p:txBody>
      </p:sp>
    </p:spTree>
    <p:extLst>
      <p:ext uri="{BB962C8B-B14F-4D97-AF65-F5344CB8AC3E}">
        <p14:creationId xmlns:p14="http://schemas.microsoft.com/office/powerpoint/2010/main" val="421488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7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352" y="274638"/>
            <a:ext cx="11671300" cy="85010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352" y="1268760"/>
            <a:ext cx="56261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2024" y="1268760"/>
            <a:ext cx="56261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392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807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9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3352" y="274638"/>
            <a:ext cx="11671300" cy="8501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3352" y="1268760"/>
            <a:ext cx="11671300" cy="48574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3352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ptos" panose="020B0004020202020204" pitchFamily="34" charset="0"/>
              </a:defRPr>
            </a:lvl1pPr>
          </a:lstStyle>
          <a:p>
            <a:fld id="{E6744CE3-0875-4B69-89C0-6F72D8139561}" type="datetimeFigureOut">
              <a:rPr lang="en-GB" smtClean="0"/>
              <a:pPr/>
              <a:t>07/06/2024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89852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Aptos" panose="020B0004020202020204" pitchFamily="34" charset="0"/>
              </a:defRPr>
            </a:lvl1pPr>
          </a:lstStyle>
          <a:p>
            <a:fld id="{8DADB20D-508E-4C6D-A9E4-257D5607B0F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2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2800" kern="1200">
          <a:solidFill>
            <a:schemeClr val="tx1"/>
          </a:solidFill>
          <a:latin typeface="Libre Baskerville" panose="02000000000000000000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65991"/>
              </p:ext>
            </p:extLst>
          </p:nvPr>
        </p:nvGraphicFramePr>
        <p:xfrm>
          <a:off x="2189566" y="1160748"/>
          <a:ext cx="795688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B6693C49-DC17-7430-E893-DF059A42BBD6}"/>
              </a:ext>
            </a:extLst>
          </p:cNvPr>
          <p:cNvSpPr/>
          <p:nvPr/>
        </p:nvSpPr>
        <p:spPr>
          <a:xfrm>
            <a:off x="1703512" y="620688"/>
            <a:ext cx="8928992" cy="5616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3441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All groups shown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All groups shown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All groups shown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All groups shown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All groups shown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All groups shown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Only showing most frequent groups, others combined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All groups shown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All groups shown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All groups shown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8534400" cy="1470025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800" b="0" i="0" u="none" cap="none">
                <a:solidFill>
                  <a:srgbClr val="000000">
                    <a:alpha val="100000"/>
                  </a:srgbClr>
                </a:solidFill>
                <a:latin typeface="Libre Baskerville"/>
                <a:cs typeface="Libre Baskerville"/>
                <a:sym typeface="Libre Baskerville"/>
              </a:rPr>
              <a:t>Analysis of production country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00451"/>
            <a:ext cx="8534400" cy="17526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800" b="0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An automated analysis of groups.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All groups shown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All groups shown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All groups shown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All groups shown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All groups shown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Only showing most frequent groups, others combined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All groups shown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Only showing most frequent groups, others combined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Missing values (98%) ignored when calculating average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Missing values (87%) ignored when calculating average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352" y="274638"/>
            <a:ext cx="11671300" cy="850106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800" b="0" i="0" u="none" cap="none">
                <a:solidFill>
                  <a:srgbClr val="000000">
                    <a:alpha val="100000"/>
                  </a:srgbClr>
                </a:solidFill>
                <a:latin typeface="Libre Baskerville"/>
                <a:cs typeface="Libre Baskerville"/>
                <a:sym typeface="Libre Baskerville"/>
              </a:rPr>
              <a:t>Summary of groups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/>
        </p:nvGraphicFramePr>
        <p:xfrm>
          <a:off x="263352" y="1268760"/>
          <a:ext cx="3236211" cy="1924944"/>
        </p:xfrm>
        <a:graphic>
          <a:graphicData uri="http://schemas.openxmlformats.org/drawingml/2006/table">
            <a:tbl>
              <a:tblPr/>
              <a:tblGrid>
                <a:gridCol w="1805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8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2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1879">
                <a:tc>
                  <a:txBody>
                    <a:bodyPr/>
                    <a:lstStyle/>
                    <a:p>
                      <a:pPr marL="63500" marR="635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Grouping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19050" cap="flat" cmpd="sng" algn="ctr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Count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19050" cap="flat" cmpd="sng" algn="ctr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Percent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19050" cap="flat" cmpd="sng" algn="ctr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964">
                <a:tc>
                  <a:txBody>
                    <a:bodyPr/>
                    <a:lstStyle/>
                    <a:p>
                      <a:pPr marL="63500" marR="635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United States of America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16,547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57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964">
                <a:tc>
                  <a:txBody>
                    <a:bodyPr/>
                    <a:lstStyle/>
                    <a:p>
                      <a:pPr marL="63500" marR="635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France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5,831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20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173">
                <a:tc>
                  <a:txBody>
                    <a:bodyPr/>
                    <a:lstStyle/>
                    <a:p>
                      <a:pPr marL="63500" marR="635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United Kingdom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5,508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19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964">
                <a:tc>
                  <a:txBody>
                    <a:bodyPr/>
                    <a:lstStyle/>
                    <a:p>
                      <a:pPr marL="63500" marR="6350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Australia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19050" cap="flat" cmpd="sng" algn="ctr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1,345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19050" cap="flat" cmpd="sng" algn="ctr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5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19050" cap="flat" cmpd="sng" algn="ctr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No missing values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No missing values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No missing values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Missing values (62%) ignored when calculating average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Missing values (14%) ignored when calculating average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No missing values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All groups shown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All groups shown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All groups shown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All groups shown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All groups shown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All groups shown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UNIQUEIDENTIFIER" val="Empty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ptos fonts">
      <a:majorFont>
        <a:latin typeface="Aptos Display"/>
        <a:ea typeface=""/>
        <a:cs typeface=""/>
      </a:majorFont>
      <a:minorFont>
        <a:latin typeface="Apto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423</Words>
  <Application>Microsoft Office PowerPoint</Application>
  <PresentationFormat>Widescreen</PresentationFormat>
  <Paragraphs>100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Libre Baskerville</vt:lpstr>
      <vt:lpstr>Arial</vt:lpstr>
      <vt:lpstr>Aptos</vt:lpstr>
      <vt:lpstr>Office Theme</vt:lpstr>
      <vt:lpstr>PowerPoint Presentation</vt:lpstr>
      <vt:lpstr>Analysis of production country</vt:lpstr>
      <vt:lpstr>Summary of groups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Autogenerated insights</dc:title>
  <dc:subject/>
  <dc:creator/>
  <cp:keywords/>
  <dc:description/>
  <cp:lastModifiedBy>Jakob Poulsen</cp:lastModifiedBy>
  <cp:revision>12</cp:revision>
  <dcterms:created xsi:type="dcterms:W3CDTF">2017-02-13T16:18:36Z</dcterms:created>
  <dcterms:modified xsi:type="dcterms:W3CDTF">2024-06-07T04:16:19Z</dcterms:modified>
  <cp:category/>
</cp:coreProperties>
</file>